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5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6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7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8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75" r:id="rId4"/>
    <p:sldId id="264" r:id="rId5"/>
    <p:sldId id="257" r:id="rId6"/>
    <p:sldId id="259" r:id="rId7"/>
    <p:sldId id="265" r:id="rId8"/>
    <p:sldId id="274" r:id="rId9"/>
    <p:sldId id="272" r:id="rId10"/>
    <p:sldId id="273" r:id="rId11"/>
    <p:sldId id="261" r:id="rId12"/>
    <p:sldId id="267" r:id="rId13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net Gutierrez, Antonio" initials="BG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3" d="100"/>
          <a:sy n="73" d="100"/>
        </p:scale>
        <p:origin x="-341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580041580041582E-2"/>
          <c:y val="2.7822364901016583E-2"/>
          <c:w val="0.91735966735966745"/>
          <c:h val="0.94435527019796672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1E56-4F3E-A91A-F84B2A0B04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56-4F3E-A91A-F84B2A0B04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E56-4F3E-A91A-F84B2A0B04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56-4F3E-A91A-F84B2A0B04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E56-4F3E-A91A-F84B2A0B04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56-4F3E-A91A-F84B2A0B04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1E56-4F3E-A91A-F84B2A0B040B}"/>
              </c:ext>
            </c:extLst>
          </c:dPt>
          <c:dLbls>
            <c:dLbl>
              <c:idx val="0"/>
              <c:layout>
                <c:manualLayout>
                  <c:x val="0.11434511434511435"/>
                  <c:y val="0.10486891385767791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E56-4F3E-A91A-F84B2A0B040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-0.16683991683991684"/>
                  <c:y val="-9.0957731407169604E-3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56-4F3E-A91A-F84B2A0B040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-0.12941787941787941"/>
                  <c:y val="-8.4537185660781167E-2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E56-4F3E-A91A-F84B2A0B040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>
                <c:manualLayout>
                  <c:x val="-7.8482328482328487E-2"/>
                  <c:y val="-0.16211878009630817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56-4F3E-A91A-F84B2A0B040B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Sheet1!$A$1:$A$7</c:f>
              <c:numCache>
                <c:formatCode>General</c:formatCode>
                <c:ptCount val="7"/>
                <c:pt idx="0">
                  <c:v>73.5</c:v>
                </c:pt>
                <c:pt idx="1">
                  <c:v>4.7</c:v>
                </c:pt>
                <c:pt idx="2">
                  <c:v>11.700000000000001</c:v>
                </c:pt>
                <c:pt idx="3">
                  <c:v>5.8000000000000007</c:v>
                </c:pt>
                <c:pt idx="4">
                  <c:v>3.3000000000000003</c:v>
                </c:pt>
                <c:pt idx="5">
                  <c:v>0.4</c:v>
                </c:pt>
                <c:pt idx="6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E56-4F3E-A91A-F84B2A0B04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580041580041582E-2"/>
          <c:y val="2.7822364901016583E-2"/>
          <c:w val="0.91735966735966745"/>
          <c:h val="0.94435527019796672"/>
        </c:manualLayout>
      </c:layout>
      <c:pieChart>
        <c:varyColors val="0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EC2C-434C-A0D3-2245397140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C2C-434C-A0D3-2245397140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C2C-434C-A0D3-2245397140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2C-434C-A0D3-22453971406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2C-434C-A0D3-22453971406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2C-434C-A0D3-22453971406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C2C-434C-A0D3-22453971406E}"/>
              </c:ext>
            </c:extLst>
          </c:dPt>
          <c:dLbls>
            <c:dLbl>
              <c:idx val="0"/>
              <c:layout>
                <c:manualLayout>
                  <c:x val="0.13253638253638253"/>
                  <c:y val="7.116104868913857E-2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2C-434C-A0D3-22453971406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-0.14916839916839916"/>
                  <c:y val="6.5810593900481537E-2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2C-434C-A0D3-22453971406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2"/>
              <c:layout>
                <c:manualLayout>
                  <c:x val="-0.15176715176715178"/>
                  <c:y val="-1.7656500802568219E-2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2C-434C-A0D3-22453971406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3"/>
              <c:layout>
                <c:manualLayout>
                  <c:x val="-0.12318087318087319"/>
                  <c:y val="-0.11449973247726057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C2C-434C-A0D3-22453971406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4"/>
              <c:layout>
                <c:manualLayout>
                  <c:x val="-6.0810810810810814E-2"/>
                  <c:y val="-0.17495987158908508"/>
                </c:manualLayout>
              </c:layout>
              <c:numFmt formatCode="#,##0.0&quot;%&quot;;&quot;-&quot;#,##0.0&quot;%&quot;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Arial"/>
                      <a:ea typeface="+mn-ea"/>
                      <a:cs typeface="Arial"/>
                      <a:sym typeface="Arial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C2C-434C-A0D3-22453971406E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val>
            <c:numRef>
              <c:f>Sheet1!$A$1:$A$7</c:f>
              <c:numCache>
                <c:formatCode>General</c:formatCode>
                <c:ptCount val="7"/>
                <c:pt idx="0">
                  <c:v>65.600000000000009</c:v>
                </c:pt>
                <c:pt idx="1">
                  <c:v>5.7</c:v>
                </c:pt>
                <c:pt idx="2">
                  <c:v>10.7</c:v>
                </c:pt>
                <c:pt idx="3">
                  <c:v>9.1999999999999993</c:v>
                </c:pt>
                <c:pt idx="4">
                  <c:v>6.5</c:v>
                </c:pt>
                <c:pt idx="5">
                  <c:v>0.70000000000000007</c:v>
                </c:pt>
                <c:pt idx="6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C2C-434C-A0D3-224539714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1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C5577-4218-4495-B94D-47386E687D0E}" type="doc">
      <dgm:prSet loTypeId="urn:microsoft.com/office/officeart/2008/layout/VerticalCurvedList" loCatId="list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28FF3A82-0106-4F68-8FC8-6567ED2F870E}">
      <dgm:prSet phldrT="[Texto]" custT="1"/>
      <dgm:spPr>
        <a:solidFill>
          <a:srgbClr val="FFC000"/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  <a:effectLst/>
            </a:rPr>
            <a:t>EJE 1: OFRECER UN APOYO A LA INTERNACIONALIZACIÓN CADA VEZ MÁS ADAPTADO A LAS NECESIDADES Y EL PERFIL DE LAS EMPRESAS</a:t>
          </a:r>
          <a:endParaRPr lang="es-ES" sz="1600" b="1" dirty="0">
            <a:solidFill>
              <a:schemeClr val="bg1"/>
            </a:solidFill>
            <a:effectLst/>
          </a:endParaRPr>
        </a:p>
      </dgm:t>
    </dgm:pt>
    <dgm:pt modelId="{4E5357A1-3875-4FDD-AB26-5D4A159CAAED}" type="parTrans" cxnId="{D9A36D7E-533B-46A2-ACDF-2AB64C99A7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0BED500-79E1-4E51-9937-F0776CAD24A6}" type="sibTrans" cxnId="{D9A36D7E-533B-46A2-ACDF-2AB64C99A7C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D28B74C3-F6FE-4553-8412-FE3895D73213}">
      <dgm:prSet phldrT="[Texto]" custT="1"/>
      <dgm:spPr>
        <a:solidFill>
          <a:srgbClr val="92D050"/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  <a:effectLst/>
            </a:rPr>
            <a:t>EJE 2: INCORPORAR LA INNOVACIÓN, LA TECNOLOGÍA, LA MARCA Y LA DIGITALIZACIÓN A LA INTERNACIONALIZACIÓN</a:t>
          </a:r>
          <a:endParaRPr lang="es-ES" sz="1600" b="1" dirty="0">
            <a:solidFill>
              <a:schemeClr val="bg1"/>
            </a:solidFill>
            <a:effectLst/>
          </a:endParaRPr>
        </a:p>
      </dgm:t>
    </dgm:pt>
    <dgm:pt modelId="{4FEE6F10-23FA-4639-ABB5-DD6515CCE71E}" type="parTrans" cxnId="{BDC24E2B-3954-4BE8-801C-FB193282571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497D184-52F0-4BF2-906F-976A32B00C7E}" type="sibTrans" cxnId="{BDC24E2B-3954-4BE8-801C-FB193282571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053D62-84FE-4029-AAEC-B4F24B3E1617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  <a:effectLst/>
            </a:rPr>
            <a:t>EJE 3: DESARROLLAR EL CAPITAL HUMANO PARA LA INTERNACIONALIZACIÓN</a:t>
          </a:r>
          <a:endParaRPr lang="es-ES" sz="1600" b="1" dirty="0">
            <a:solidFill>
              <a:schemeClr val="bg1"/>
            </a:solidFill>
            <a:effectLst/>
          </a:endParaRPr>
        </a:p>
      </dgm:t>
    </dgm:pt>
    <dgm:pt modelId="{730756EC-23EC-4BC4-972D-2A2CE50A0383}" type="parTrans" cxnId="{11465734-7436-4D9D-AC65-149BDEDFCD7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2025FC8-5F82-461A-9CA9-FE48411C0961}" type="sibTrans" cxnId="{11465734-7436-4D9D-AC65-149BDEDFCD7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A69798-08D4-4108-8206-B19EE889210F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  <a:effectLst/>
            </a:rPr>
            <a:t>EJE 6: REFORZAR LA COORDINACIÓN Y COMPLEMENTARIEDAD DE LAS ACCIONES DE TODOS LOS ACTORES RELEVANTES EN MATERIA DE INTERNACIONALIZACIÓN</a:t>
          </a:r>
          <a:endParaRPr lang="es-ES" sz="1600" b="1" dirty="0">
            <a:solidFill>
              <a:schemeClr val="bg1"/>
            </a:solidFill>
            <a:effectLst/>
          </a:endParaRPr>
        </a:p>
      </dgm:t>
    </dgm:pt>
    <dgm:pt modelId="{7ED10E18-1AFB-4CCF-9EA7-A1ED5480F693}" type="parTrans" cxnId="{7C3AD23D-46A9-4A24-A775-007EEE27F16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250D636-DB8E-4BD8-9F41-AD08649DFFAB}" type="sibTrans" cxnId="{7C3AD23D-46A9-4A24-A775-007EEE27F16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50884D97-74A2-4976-A3F2-20ED689A65E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  <a:effectLst/>
            </a:rPr>
            <a:t>EJE 4: APROVECHAR MEJOR LAS OPORTUNIDADES DE NEGOCIO DERIVADAS DE LA POLÍTICA COMERCIAL COMÚN Y DE LAS INSTITUCIONES FINANCIERAS Y ORGANISMOS INTERNACIONALES</a:t>
          </a:r>
          <a:endParaRPr lang="es-ES" sz="1600" b="1" dirty="0">
            <a:solidFill>
              <a:schemeClr val="bg1"/>
            </a:solidFill>
            <a:effectLst/>
          </a:endParaRPr>
        </a:p>
      </dgm:t>
    </dgm:pt>
    <dgm:pt modelId="{057D6B26-5A52-41AD-85F9-5E757F964999}" type="parTrans" cxnId="{32803409-EEA3-43B6-A17C-B61B8AA933C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DFF7271-F1C7-4CA2-813C-F1F42A29AC7E}" type="sibTrans" cxnId="{32803409-EEA3-43B6-A17C-B61B8AA933CA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B71612A-E349-47DF-ADF3-AA86A6C8E328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1600" b="1" dirty="0" smtClean="0">
              <a:solidFill>
                <a:schemeClr val="bg1"/>
              </a:solidFill>
              <a:effectLst/>
            </a:rPr>
            <a:t>EJE 5: POTENCIAR LA CAPTACIÓN Y CONSOLIDACIÓN DE LA INVERSIÓN EXTRANJERA DE ALTO VALOR AÑADIDO</a:t>
          </a:r>
          <a:endParaRPr lang="es-ES" sz="1600" b="1" dirty="0">
            <a:solidFill>
              <a:schemeClr val="bg1"/>
            </a:solidFill>
            <a:effectLst/>
          </a:endParaRPr>
        </a:p>
      </dgm:t>
    </dgm:pt>
    <dgm:pt modelId="{17728E62-3464-4950-A6DC-6411C9C77B47}" type="parTrans" cxnId="{572EABF9-0FDE-4DC7-9139-1E0618487B3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875AA06-E4C3-4ADC-9072-B7D5C85F0F5B}" type="sibTrans" cxnId="{572EABF9-0FDE-4DC7-9139-1E0618487B38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27B6D37-3E85-4F9A-91D1-BFC64BFD16E7}" type="pres">
      <dgm:prSet presAssocID="{321C5577-4218-4495-B94D-47386E687D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F05D932B-5FFE-49DE-91B6-0294811AB946}" type="pres">
      <dgm:prSet presAssocID="{321C5577-4218-4495-B94D-47386E687D0E}" presName="Name1" presStyleCnt="0"/>
      <dgm:spPr/>
    </dgm:pt>
    <dgm:pt modelId="{EBE81118-FC1C-4773-81DC-048C15D4556C}" type="pres">
      <dgm:prSet presAssocID="{321C5577-4218-4495-B94D-47386E687D0E}" presName="cycle" presStyleCnt="0"/>
      <dgm:spPr/>
    </dgm:pt>
    <dgm:pt modelId="{FEEAE44E-CE46-4725-99A1-F67EB5EB3AF3}" type="pres">
      <dgm:prSet presAssocID="{321C5577-4218-4495-B94D-47386E687D0E}" presName="srcNode" presStyleLbl="node1" presStyleIdx="0" presStyleCnt="6"/>
      <dgm:spPr/>
    </dgm:pt>
    <dgm:pt modelId="{CBC8F1F7-DE37-4F2D-8062-5BAE3763C91A}" type="pres">
      <dgm:prSet presAssocID="{321C5577-4218-4495-B94D-47386E687D0E}" presName="conn" presStyleLbl="parChTrans1D2" presStyleIdx="0" presStyleCnt="1"/>
      <dgm:spPr/>
      <dgm:t>
        <a:bodyPr/>
        <a:lstStyle/>
        <a:p>
          <a:endParaRPr lang="es-ES"/>
        </a:p>
      </dgm:t>
    </dgm:pt>
    <dgm:pt modelId="{FB036E66-1C3F-4F8F-B6D8-CF485A985337}" type="pres">
      <dgm:prSet presAssocID="{321C5577-4218-4495-B94D-47386E687D0E}" presName="extraNode" presStyleLbl="node1" presStyleIdx="0" presStyleCnt="6"/>
      <dgm:spPr/>
    </dgm:pt>
    <dgm:pt modelId="{29BB9897-5489-477A-BC83-D9250EB33DA4}" type="pres">
      <dgm:prSet presAssocID="{321C5577-4218-4495-B94D-47386E687D0E}" presName="dstNode" presStyleLbl="node1" presStyleIdx="0" presStyleCnt="6"/>
      <dgm:spPr/>
    </dgm:pt>
    <dgm:pt modelId="{423F1ECE-ECE8-401D-8B29-88FF46EAD6D4}" type="pres">
      <dgm:prSet presAssocID="{28FF3A82-0106-4F68-8FC8-6567ED2F870E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872CD28-F8A2-455B-9964-FB04F3BA4836}" type="pres">
      <dgm:prSet presAssocID="{28FF3A82-0106-4F68-8FC8-6567ED2F870E}" presName="accent_1" presStyleCnt="0"/>
      <dgm:spPr/>
    </dgm:pt>
    <dgm:pt modelId="{308B2521-B995-47EB-94B4-22D41D9670A9}" type="pres">
      <dgm:prSet presAssocID="{28FF3A82-0106-4F68-8FC8-6567ED2F870E}" presName="accentRepeatNode" presStyleLbl="solidFgAcc1" presStyleIdx="0" presStyleCnt="6"/>
      <dgm:spPr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7197F0CF-3FA1-4231-B10E-E32761279A77}" type="pres">
      <dgm:prSet presAssocID="{D28B74C3-F6FE-4553-8412-FE3895D73213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333D01E-2FA1-4A9B-B7EF-53905C8E2158}" type="pres">
      <dgm:prSet presAssocID="{D28B74C3-F6FE-4553-8412-FE3895D73213}" presName="accent_2" presStyleCnt="0"/>
      <dgm:spPr/>
    </dgm:pt>
    <dgm:pt modelId="{ACF1BA7B-81D1-481B-BA4F-46E82CACC95A}" type="pres">
      <dgm:prSet presAssocID="{D28B74C3-F6FE-4553-8412-FE3895D73213}" presName="accentRepeatNode" presStyleLbl="solidFgAcc1" presStyleIdx="1" presStyleCnt="6"/>
      <dgm:spPr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FC4E072A-C6A9-4A54-877D-59D174F1DFEC}" type="pres">
      <dgm:prSet presAssocID="{E5053D62-84FE-4029-AAEC-B4F24B3E1617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419A26-C475-4C8F-94DC-65CAF93CEDDD}" type="pres">
      <dgm:prSet presAssocID="{E5053D62-84FE-4029-AAEC-B4F24B3E1617}" presName="accent_3" presStyleCnt="0"/>
      <dgm:spPr/>
    </dgm:pt>
    <dgm:pt modelId="{5FAB5523-A5DC-4360-9CBD-1F49426CC805}" type="pres">
      <dgm:prSet presAssocID="{E5053D62-84FE-4029-AAEC-B4F24B3E1617}" presName="accentRepeatNode" presStyleLbl="solidFgAcc1" presStyleIdx="2" presStyleCnt="6"/>
      <dgm:spPr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8B43A301-C31C-44E0-9FF6-99E2E099535E}" type="pres">
      <dgm:prSet presAssocID="{50884D97-74A2-4976-A3F2-20ED689A65E4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7E0C55-9F91-40AA-A641-F29496D847EC}" type="pres">
      <dgm:prSet presAssocID="{50884D97-74A2-4976-A3F2-20ED689A65E4}" presName="accent_4" presStyleCnt="0"/>
      <dgm:spPr/>
    </dgm:pt>
    <dgm:pt modelId="{58912444-E547-44A9-A17E-5B3A7998109C}" type="pres">
      <dgm:prSet presAssocID="{50884D97-74A2-4976-A3F2-20ED689A65E4}" presName="accentRepeatNode" presStyleLbl="solidFgAcc1" presStyleIdx="3" presStyleCnt="6"/>
      <dgm:spPr>
        <a:blipFill rotWithShape="0"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A906384-8441-413B-B9BA-875C543679C8}" type="pres">
      <dgm:prSet presAssocID="{9B71612A-E349-47DF-ADF3-AA86A6C8E328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68159E2-4A10-4BEA-9F0B-4F0870A261E1}" type="pres">
      <dgm:prSet presAssocID="{9B71612A-E349-47DF-ADF3-AA86A6C8E328}" presName="accent_5" presStyleCnt="0"/>
      <dgm:spPr/>
    </dgm:pt>
    <dgm:pt modelId="{CB3ED8A4-A5F6-463A-B374-947266C6888A}" type="pres">
      <dgm:prSet presAssocID="{9B71612A-E349-47DF-ADF3-AA86A6C8E328}" presName="accentRepeatNode" presStyleLbl="solidFgAcc1" presStyleIdx="4" presStyleCnt="6"/>
      <dgm:spPr>
        <a:blipFill rotWithShape="0"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9060CF2A-51F9-4517-8882-7EEBDF485546}" type="pres">
      <dgm:prSet presAssocID="{E5A69798-08D4-4108-8206-B19EE889210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09F9CE-48F8-4F3D-961A-3A20900F0054}" type="pres">
      <dgm:prSet presAssocID="{E5A69798-08D4-4108-8206-B19EE889210F}" presName="accent_6" presStyleCnt="0"/>
      <dgm:spPr/>
    </dgm:pt>
    <dgm:pt modelId="{46414184-FBDB-4A37-8B0D-DDC8B3B60538}" type="pres">
      <dgm:prSet presAssocID="{E5A69798-08D4-4108-8206-B19EE889210F}" presName="accentRepeatNode" presStyleLbl="solidFgAcc1" presStyleIdx="5" presStyleCnt="6"/>
      <dgm:spPr>
        <a:blipFill rotWithShape="0">
          <a:blip xmlns:r="http://schemas.openxmlformats.org/officeDocument/2006/relationships"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</dgm:ptLst>
  <dgm:cxnLst>
    <dgm:cxn modelId="{B9D7BA87-6F35-4614-B028-E7EB7BC4DCAD}" type="presOf" srcId="{D28B74C3-F6FE-4553-8412-FE3895D73213}" destId="{7197F0CF-3FA1-4231-B10E-E32761279A77}" srcOrd="0" destOrd="0" presId="urn:microsoft.com/office/officeart/2008/layout/VerticalCurvedList"/>
    <dgm:cxn modelId="{613095C8-2E17-48C9-9CD1-1DDAC132E4A5}" type="presOf" srcId="{321C5577-4218-4495-B94D-47386E687D0E}" destId="{E27B6D37-3E85-4F9A-91D1-BFC64BFD16E7}" srcOrd="0" destOrd="0" presId="urn:microsoft.com/office/officeart/2008/layout/VerticalCurvedList"/>
    <dgm:cxn modelId="{2A495991-32DC-4DD1-B225-E85EADFE2119}" type="presOf" srcId="{E5A69798-08D4-4108-8206-B19EE889210F}" destId="{9060CF2A-51F9-4517-8882-7EEBDF485546}" srcOrd="0" destOrd="0" presId="urn:microsoft.com/office/officeart/2008/layout/VerticalCurvedList"/>
    <dgm:cxn modelId="{BDC24E2B-3954-4BE8-801C-FB193282571B}" srcId="{321C5577-4218-4495-B94D-47386E687D0E}" destId="{D28B74C3-F6FE-4553-8412-FE3895D73213}" srcOrd="1" destOrd="0" parTransId="{4FEE6F10-23FA-4639-ABB5-DD6515CCE71E}" sibTransId="{5497D184-52F0-4BF2-906F-976A32B00C7E}"/>
    <dgm:cxn modelId="{E179B35E-ADCA-4F25-BB32-EA5CE9F9E405}" type="presOf" srcId="{E5053D62-84FE-4029-AAEC-B4F24B3E1617}" destId="{FC4E072A-C6A9-4A54-877D-59D174F1DFEC}" srcOrd="0" destOrd="0" presId="urn:microsoft.com/office/officeart/2008/layout/VerticalCurvedList"/>
    <dgm:cxn modelId="{32803409-EEA3-43B6-A17C-B61B8AA933CA}" srcId="{321C5577-4218-4495-B94D-47386E687D0E}" destId="{50884D97-74A2-4976-A3F2-20ED689A65E4}" srcOrd="3" destOrd="0" parTransId="{057D6B26-5A52-41AD-85F9-5E757F964999}" sibTransId="{EDFF7271-F1C7-4CA2-813C-F1F42A29AC7E}"/>
    <dgm:cxn modelId="{584674CC-62AB-4BAE-8837-9DC12288750F}" type="presOf" srcId="{9B71612A-E349-47DF-ADF3-AA86A6C8E328}" destId="{BA906384-8441-413B-B9BA-875C543679C8}" srcOrd="0" destOrd="0" presId="urn:microsoft.com/office/officeart/2008/layout/VerticalCurvedList"/>
    <dgm:cxn modelId="{F9DF4711-2F5F-4B30-8DF8-32C980A0FF1A}" type="presOf" srcId="{50884D97-74A2-4976-A3F2-20ED689A65E4}" destId="{8B43A301-C31C-44E0-9FF6-99E2E099535E}" srcOrd="0" destOrd="0" presId="urn:microsoft.com/office/officeart/2008/layout/VerticalCurvedList"/>
    <dgm:cxn modelId="{11465734-7436-4D9D-AC65-149BDEDFCD7F}" srcId="{321C5577-4218-4495-B94D-47386E687D0E}" destId="{E5053D62-84FE-4029-AAEC-B4F24B3E1617}" srcOrd="2" destOrd="0" parTransId="{730756EC-23EC-4BC4-972D-2A2CE50A0383}" sibTransId="{62025FC8-5F82-461A-9CA9-FE48411C0961}"/>
    <dgm:cxn modelId="{0041F278-1AB4-4621-ADFE-0A6DC3E9FE90}" type="presOf" srcId="{20BED500-79E1-4E51-9937-F0776CAD24A6}" destId="{CBC8F1F7-DE37-4F2D-8062-5BAE3763C91A}" srcOrd="0" destOrd="0" presId="urn:microsoft.com/office/officeart/2008/layout/VerticalCurvedList"/>
    <dgm:cxn modelId="{D9A36D7E-533B-46A2-ACDF-2AB64C99A7C4}" srcId="{321C5577-4218-4495-B94D-47386E687D0E}" destId="{28FF3A82-0106-4F68-8FC8-6567ED2F870E}" srcOrd="0" destOrd="0" parTransId="{4E5357A1-3875-4FDD-AB26-5D4A159CAAED}" sibTransId="{20BED500-79E1-4E51-9937-F0776CAD24A6}"/>
    <dgm:cxn modelId="{FE05C011-E316-4640-B21D-D4DEF0A13D76}" type="presOf" srcId="{28FF3A82-0106-4F68-8FC8-6567ED2F870E}" destId="{423F1ECE-ECE8-401D-8B29-88FF46EAD6D4}" srcOrd="0" destOrd="0" presId="urn:microsoft.com/office/officeart/2008/layout/VerticalCurvedList"/>
    <dgm:cxn modelId="{572EABF9-0FDE-4DC7-9139-1E0618487B38}" srcId="{321C5577-4218-4495-B94D-47386E687D0E}" destId="{9B71612A-E349-47DF-ADF3-AA86A6C8E328}" srcOrd="4" destOrd="0" parTransId="{17728E62-3464-4950-A6DC-6411C9C77B47}" sibTransId="{E875AA06-E4C3-4ADC-9072-B7D5C85F0F5B}"/>
    <dgm:cxn modelId="{7C3AD23D-46A9-4A24-A775-007EEE27F16C}" srcId="{321C5577-4218-4495-B94D-47386E687D0E}" destId="{E5A69798-08D4-4108-8206-B19EE889210F}" srcOrd="5" destOrd="0" parTransId="{7ED10E18-1AFB-4CCF-9EA7-A1ED5480F693}" sibTransId="{4250D636-DB8E-4BD8-9F41-AD08649DFFAB}"/>
    <dgm:cxn modelId="{51F8492B-3A7D-4C46-9132-94941A926D58}" type="presParOf" srcId="{E27B6D37-3E85-4F9A-91D1-BFC64BFD16E7}" destId="{F05D932B-5FFE-49DE-91B6-0294811AB946}" srcOrd="0" destOrd="0" presId="urn:microsoft.com/office/officeart/2008/layout/VerticalCurvedList"/>
    <dgm:cxn modelId="{E3059184-6F91-4B71-9395-46FD83F53302}" type="presParOf" srcId="{F05D932B-5FFE-49DE-91B6-0294811AB946}" destId="{EBE81118-FC1C-4773-81DC-048C15D4556C}" srcOrd="0" destOrd="0" presId="urn:microsoft.com/office/officeart/2008/layout/VerticalCurvedList"/>
    <dgm:cxn modelId="{BE4D3F59-3AF5-4BDE-8DD0-4CFCD184FD93}" type="presParOf" srcId="{EBE81118-FC1C-4773-81DC-048C15D4556C}" destId="{FEEAE44E-CE46-4725-99A1-F67EB5EB3AF3}" srcOrd="0" destOrd="0" presId="urn:microsoft.com/office/officeart/2008/layout/VerticalCurvedList"/>
    <dgm:cxn modelId="{1226ED1C-7F0B-419F-9794-7DE5FB47610F}" type="presParOf" srcId="{EBE81118-FC1C-4773-81DC-048C15D4556C}" destId="{CBC8F1F7-DE37-4F2D-8062-5BAE3763C91A}" srcOrd="1" destOrd="0" presId="urn:microsoft.com/office/officeart/2008/layout/VerticalCurvedList"/>
    <dgm:cxn modelId="{01DB5141-FED8-474A-82A8-2A4A3E397869}" type="presParOf" srcId="{EBE81118-FC1C-4773-81DC-048C15D4556C}" destId="{FB036E66-1C3F-4F8F-B6D8-CF485A985337}" srcOrd="2" destOrd="0" presId="urn:microsoft.com/office/officeart/2008/layout/VerticalCurvedList"/>
    <dgm:cxn modelId="{E3607AB5-1CB7-422F-B1BB-541B32D8A92D}" type="presParOf" srcId="{EBE81118-FC1C-4773-81DC-048C15D4556C}" destId="{29BB9897-5489-477A-BC83-D9250EB33DA4}" srcOrd="3" destOrd="0" presId="urn:microsoft.com/office/officeart/2008/layout/VerticalCurvedList"/>
    <dgm:cxn modelId="{EDCC8ABE-C98C-493E-85BF-0F0C08F80C64}" type="presParOf" srcId="{F05D932B-5FFE-49DE-91B6-0294811AB946}" destId="{423F1ECE-ECE8-401D-8B29-88FF46EAD6D4}" srcOrd="1" destOrd="0" presId="urn:microsoft.com/office/officeart/2008/layout/VerticalCurvedList"/>
    <dgm:cxn modelId="{C7F7FF8D-CDA4-41AC-8865-3211D7CD21E6}" type="presParOf" srcId="{F05D932B-5FFE-49DE-91B6-0294811AB946}" destId="{6872CD28-F8A2-455B-9964-FB04F3BA4836}" srcOrd="2" destOrd="0" presId="urn:microsoft.com/office/officeart/2008/layout/VerticalCurvedList"/>
    <dgm:cxn modelId="{0F6076E1-A4D9-4991-817A-C7312A4A089D}" type="presParOf" srcId="{6872CD28-F8A2-455B-9964-FB04F3BA4836}" destId="{308B2521-B995-47EB-94B4-22D41D9670A9}" srcOrd="0" destOrd="0" presId="urn:microsoft.com/office/officeart/2008/layout/VerticalCurvedList"/>
    <dgm:cxn modelId="{A651ED4D-398E-4A29-B2D8-3631E1314163}" type="presParOf" srcId="{F05D932B-5FFE-49DE-91B6-0294811AB946}" destId="{7197F0CF-3FA1-4231-B10E-E32761279A77}" srcOrd="3" destOrd="0" presId="urn:microsoft.com/office/officeart/2008/layout/VerticalCurvedList"/>
    <dgm:cxn modelId="{74ECB82D-F2DA-42C2-AB02-56AD3C5A9600}" type="presParOf" srcId="{F05D932B-5FFE-49DE-91B6-0294811AB946}" destId="{A333D01E-2FA1-4A9B-B7EF-53905C8E2158}" srcOrd="4" destOrd="0" presId="urn:microsoft.com/office/officeart/2008/layout/VerticalCurvedList"/>
    <dgm:cxn modelId="{BEC91498-C16B-4D65-A402-B5DCEA94546E}" type="presParOf" srcId="{A333D01E-2FA1-4A9B-B7EF-53905C8E2158}" destId="{ACF1BA7B-81D1-481B-BA4F-46E82CACC95A}" srcOrd="0" destOrd="0" presId="urn:microsoft.com/office/officeart/2008/layout/VerticalCurvedList"/>
    <dgm:cxn modelId="{E00154FE-2341-409B-B721-6675D23E8DEB}" type="presParOf" srcId="{F05D932B-5FFE-49DE-91B6-0294811AB946}" destId="{FC4E072A-C6A9-4A54-877D-59D174F1DFEC}" srcOrd="5" destOrd="0" presId="urn:microsoft.com/office/officeart/2008/layout/VerticalCurvedList"/>
    <dgm:cxn modelId="{A4D23215-1183-41A1-B721-5DA7B209CCE9}" type="presParOf" srcId="{F05D932B-5FFE-49DE-91B6-0294811AB946}" destId="{25419A26-C475-4C8F-94DC-65CAF93CEDDD}" srcOrd="6" destOrd="0" presId="urn:microsoft.com/office/officeart/2008/layout/VerticalCurvedList"/>
    <dgm:cxn modelId="{C72D5688-C9DA-4CC6-B1F5-162F95D4D322}" type="presParOf" srcId="{25419A26-C475-4C8F-94DC-65CAF93CEDDD}" destId="{5FAB5523-A5DC-4360-9CBD-1F49426CC805}" srcOrd="0" destOrd="0" presId="urn:microsoft.com/office/officeart/2008/layout/VerticalCurvedList"/>
    <dgm:cxn modelId="{3DEC0011-3344-4307-A8B3-80B54C163FEC}" type="presParOf" srcId="{F05D932B-5FFE-49DE-91B6-0294811AB946}" destId="{8B43A301-C31C-44E0-9FF6-99E2E099535E}" srcOrd="7" destOrd="0" presId="urn:microsoft.com/office/officeart/2008/layout/VerticalCurvedList"/>
    <dgm:cxn modelId="{995BF89D-3B7D-4C7D-9E5C-1C23153427F9}" type="presParOf" srcId="{F05D932B-5FFE-49DE-91B6-0294811AB946}" destId="{B17E0C55-9F91-40AA-A641-F29496D847EC}" srcOrd="8" destOrd="0" presId="urn:microsoft.com/office/officeart/2008/layout/VerticalCurvedList"/>
    <dgm:cxn modelId="{FD0B7337-B8CE-44C6-A3AD-22C2D8176E1A}" type="presParOf" srcId="{B17E0C55-9F91-40AA-A641-F29496D847EC}" destId="{58912444-E547-44A9-A17E-5B3A7998109C}" srcOrd="0" destOrd="0" presId="urn:microsoft.com/office/officeart/2008/layout/VerticalCurvedList"/>
    <dgm:cxn modelId="{FA671B08-71BA-44AB-9D24-401BE4420863}" type="presParOf" srcId="{F05D932B-5FFE-49DE-91B6-0294811AB946}" destId="{BA906384-8441-413B-B9BA-875C543679C8}" srcOrd="9" destOrd="0" presId="urn:microsoft.com/office/officeart/2008/layout/VerticalCurvedList"/>
    <dgm:cxn modelId="{2304CBB8-A903-44EA-89DF-EC598E7CD565}" type="presParOf" srcId="{F05D932B-5FFE-49DE-91B6-0294811AB946}" destId="{668159E2-4A10-4BEA-9F0B-4F0870A261E1}" srcOrd="10" destOrd="0" presId="urn:microsoft.com/office/officeart/2008/layout/VerticalCurvedList"/>
    <dgm:cxn modelId="{8F755C6C-4F4F-4355-A6CA-188C8AD89AE5}" type="presParOf" srcId="{668159E2-4A10-4BEA-9F0B-4F0870A261E1}" destId="{CB3ED8A4-A5F6-463A-B374-947266C6888A}" srcOrd="0" destOrd="0" presId="urn:microsoft.com/office/officeart/2008/layout/VerticalCurvedList"/>
    <dgm:cxn modelId="{F423D3AE-1E54-4582-A2D9-892AABD811FF}" type="presParOf" srcId="{F05D932B-5FFE-49DE-91B6-0294811AB946}" destId="{9060CF2A-51F9-4517-8882-7EEBDF485546}" srcOrd="11" destOrd="0" presId="urn:microsoft.com/office/officeart/2008/layout/VerticalCurvedList"/>
    <dgm:cxn modelId="{11BEC5C9-6787-4514-9AF4-7747942FB8DD}" type="presParOf" srcId="{F05D932B-5FFE-49DE-91B6-0294811AB946}" destId="{EA09F9CE-48F8-4F3D-961A-3A20900F0054}" srcOrd="12" destOrd="0" presId="urn:microsoft.com/office/officeart/2008/layout/VerticalCurvedList"/>
    <dgm:cxn modelId="{83022D3B-72C9-4768-B943-45C9EBFF3FA2}" type="presParOf" srcId="{EA09F9CE-48F8-4F3D-961A-3A20900F0054}" destId="{46414184-FBDB-4A37-8B0D-DDC8B3B605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1D68F8-2842-442F-8A28-07911EBDF682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A8FBAA2F-373A-4B63-B02D-C93C7380219D}">
      <dgm:prSet phldrT="[Texto]" custT="1"/>
      <dgm:spPr/>
      <dgm:t>
        <a:bodyPr/>
        <a:lstStyle/>
        <a:p>
          <a:endParaRPr lang="es-ES" sz="1300" b="1" baseline="0" dirty="0" smtClean="0"/>
        </a:p>
        <a:p>
          <a:r>
            <a:rPr lang="es-ES" sz="1400" b="1" baseline="0" dirty="0" smtClean="0"/>
            <a:t>Objetivo general</a:t>
          </a:r>
          <a:endParaRPr lang="es-ES" sz="1400" b="1" baseline="0" dirty="0"/>
        </a:p>
      </dgm:t>
    </dgm:pt>
    <dgm:pt modelId="{D0564D17-6B83-4BB9-BBEB-127B34E27CEC}" type="parTrans" cxnId="{3D7BB052-2D72-451B-A471-FE933D5BDB8E}">
      <dgm:prSet/>
      <dgm:spPr/>
      <dgm:t>
        <a:bodyPr/>
        <a:lstStyle/>
        <a:p>
          <a:endParaRPr lang="es-ES"/>
        </a:p>
      </dgm:t>
    </dgm:pt>
    <dgm:pt modelId="{321539AE-9C59-4540-BC39-1C6E49BDC8C7}" type="sibTrans" cxnId="{3D7BB052-2D72-451B-A471-FE933D5BDB8E}">
      <dgm:prSet/>
      <dgm:spPr/>
      <dgm:t>
        <a:bodyPr/>
        <a:lstStyle/>
        <a:p>
          <a:endParaRPr lang="es-ES"/>
        </a:p>
      </dgm:t>
    </dgm:pt>
    <dgm:pt modelId="{32FEABB8-AD58-4552-9FD4-CE90848DA2DD}">
      <dgm:prSet phldrT="[Texto]" custT="1"/>
      <dgm:spPr/>
      <dgm:t>
        <a:bodyPr/>
        <a:lstStyle/>
        <a:p>
          <a:r>
            <a:rPr lang="es-ES" sz="1600" b="1" baseline="0" dirty="0" smtClean="0"/>
            <a:t>Impulso internacionalización de la economía española como pilar del crecimiento y el empleo con carácter estructural</a:t>
          </a:r>
          <a:endParaRPr lang="es-ES" sz="1600" b="1" baseline="0" dirty="0"/>
        </a:p>
      </dgm:t>
    </dgm:pt>
    <dgm:pt modelId="{97E3EE11-93CE-4709-A863-4C49D635BF7E}" type="parTrans" cxnId="{B9344B16-B4AE-4B39-AA3D-D26AC2C25BC4}">
      <dgm:prSet/>
      <dgm:spPr/>
      <dgm:t>
        <a:bodyPr/>
        <a:lstStyle/>
        <a:p>
          <a:endParaRPr lang="es-ES"/>
        </a:p>
      </dgm:t>
    </dgm:pt>
    <dgm:pt modelId="{CD6A869E-9F84-4720-A10A-851F56E789F1}" type="sibTrans" cxnId="{B9344B16-B4AE-4B39-AA3D-D26AC2C25BC4}">
      <dgm:prSet/>
      <dgm:spPr/>
      <dgm:t>
        <a:bodyPr/>
        <a:lstStyle/>
        <a:p>
          <a:endParaRPr lang="es-ES"/>
        </a:p>
      </dgm:t>
    </dgm:pt>
    <dgm:pt modelId="{901A283F-9C4F-4533-A744-36C3C579E1FB}">
      <dgm:prSet phldrT="[Texto]" custT="1"/>
      <dgm:spPr/>
      <dgm:t>
        <a:bodyPr/>
        <a:lstStyle/>
        <a:p>
          <a:r>
            <a:rPr lang="es-ES" sz="1400" b="1" baseline="0" dirty="0" smtClean="0"/>
            <a:t>Diagnóstico</a:t>
          </a:r>
          <a:endParaRPr lang="es-ES" sz="1400" b="1" baseline="0" dirty="0"/>
        </a:p>
      </dgm:t>
    </dgm:pt>
    <dgm:pt modelId="{2F22A8B4-E35E-4984-B25F-B778E47DCFF9}" type="parTrans" cxnId="{DC5DCC12-EFFF-4095-A59F-ADEEF65F9CB2}">
      <dgm:prSet/>
      <dgm:spPr/>
      <dgm:t>
        <a:bodyPr/>
        <a:lstStyle/>
        <a:p>
          <a:endParaRPr lang="es-ES"/>
        </a:p>
      </dgm:t>
    </dgm:pt>
    <dgm:pt modelId="{CC40177C-4EAD-46B4-BF1B-BB72ED4D9FF0}" type="sibTrans" cxnId="{DC5DCC12-EFFF-4095-A59F-ADEEF65F9CB2}">
      <dgm:prSet/>
      <dgm:spPr/>
      <dgm:t>
        <a:bodyPr/>
        <a:lstStyle/>
        <a:p>
          <a:endParaRPr lang="es-ES"/>
        </a:p>
      </dgm:t>
    </dgm:pt>
    <dgm:pt modelId="{D434CC52-1178-48B0-A61E-5C1FA2982F29}">
      <dgm:prSet phldrT="[Texto]" custT="1"/>
      <dgm:spPr/>
      <dgm:t>
        <a:bodyPr/>
        <a:lstStyle/>
        <a:p>
          <a:r>
            <a:rPr lang="es-ES" sz="1600" b="1" baseline="0" dirty="0" smtClean="0"/>
            <a:t>Identificación de las fortalezas, debilidades, amenazas y riesgos (DAFO)</a:t>
          </a:r>
          <a:endParaRPr lang="es-ES" sz="1600" b="1" baseline="0" dirty="0"/>
        </a:p>
      </dgm:t>
    </dgm:pt>
    <dgm:pt modelId="{0545660B-A110-45FE-9583-FE2EDAE52F28}" type="parTrans" cxnId="{573E2129-97D5-46FB-8242-8C9A91442958}">
      <dgm:prSet/>
      <dgm:spPr/>
      <dgm:t>
        <a:bodyPr/>
        <a:lstStyle/>
        <a:p>
          <a:endParaRPr lang="es-ES"/>
        </a:p>
      </dgm:t>
    </dgm:pt>
    <dgm:pt modelId="{38CDD8BA-A241-44D7-8D2E-5CD207830D40}" type="sibTrans" cxnId="{573E2129-97D5-46FB-8242-8C9A91442958}">
      <dgm:prSet/>
      <dgm:spPr/>
      <dgm:t>
        <a:bodyPr/>
        <a:lstStyle/>
        <a:p>
          <a:endParaRPr lang="es-ES"/>
        </a:p>
      </dgm:t>
    </dgm:pt>
    <dgm:pt modelId="{0FBF23EE-4E79-4FDF-BA4E-585D63333D3F}">
      <dgm:prSet phldrT="[Texto]" custT="1"/>
      <dgm:spPr/>
      <dgm:t>
        <a:bodyPr/>
        <a:lstStyle/>
        <a:p>
          <a:endParaRPr lang="es-ES" sz="1300" b="1" baseline="0" dirty="0" smtClean="0"/>
        </a:p>
        <a:p>
          <a:r>
            <a:rPr lang="es-ES" sz="1400" b="1" baseline="0" dirty="0" smtClean="0"/>
            <a:t>Objetivos específicos</a:t>
          </a:r>
          <a:endParaRPr lang="es-ES" sz="1400" b="1" baseline="0" dirty="0"/>
        </a:p>
      </dgm:t>
    </dgm:pt>
    <dgm:pt modelId="{BD6F9B38-DA3A-4E12-8F06-39178EA19902}" type="parTrans" cxnId="{22AC5828-3106-4AFF-A114-CFA0320FB3F1}">
      <dgm:prSet/>
      <dgm:spPr/>
      <dgm:t>
        <a:bodyPr/>
        <a:lstStyle/>
        <a:p>
          <a:endParaRPr lang="es-ES"/>
        </a:p>
      </dgm:t>
    </dgm:pt>
    <dgm:pt modelId="{4F1920B8-353B-47F5-93FC-6D0026DA63ED}" type="sibTrans" cxnId="{22AC5828-3106-4AFF-A114-CFA0320FB3F1}">
      <dgm:prSet/>
      <dgm:spPr/>
      <dgm:t>
        <a:bodyPr/>
        <a:lstStyle/>
        <a:p>
          <a:endParaRPr lang="es-ES"/>
        </a:p>
      </dgm:t>
    </dgm:pt>
    <dgm:pt modelId="{7404ED84-B70A-48EE-899D-4165FA0F4240}">
      <dgm:prSet phldrT="[Texto]" custT="1"/>
      <dgm:spPr/>
      <dgm:t>
        <a:bodyPr/>
        <a:lstStyle/>
        <a:p>
          <a:r>
            <a:rPr lang="es-ES" sz="1600" b="1" baseline="0" dirty="0" smtClean="0"/>
            <a:t>Aumentar la base exportadora (</a:t>
          </a:r>
          <a:r>
            <a:rPr lang="es-ES" sz="1600" b="1" baseline="0" dirty="0" err="1" smtClean="0"/>
            <a:t>PYMEs</a:t>
          </a:r>
          <a:r>
            <a:rPr lang="es-ES" sz="1600" b="1" baseline="0" dirty="0" smtClean="0"/>
            <a:t>)</a:t>
          </a:r>
          <a:endParaRPr lang="es-ES" sz="1600" b="1" baseline="0" dirty="0"/>
        </a:p>
      </dgm:t>
    </dgm:pt>
    <dgm:pt modelId="{544F96CE-6886-470F-8C6C-CD0DAEB28880}" type="parTrans" cxnId="{63A7FD5F-5BB4-4451-B92C-9874CF5C7E8C}">
      <dgm:prSet/>
      <dgm:spPr/>
      <dgm:t>
        <a:bodyPr/>
        <a:lstStyle/>
        <a:p>
          <a:endParaRPr lang="es-ES"/>
        </a:p>
      </dgm:t>
    </dgm:pt>
    <dgm:pt modelId="{3C7E1E3B-9B74-4F83-B965-3330869F8ACB}" type="sibTrans" cxnId="{63A7FD5F-5BB4-4451-B92C-9874CF5C7E8C}">
      <dgm:prSet/>
      <dgm:spPr/>
      <dgm:t>
        <a:bodyPr/>
        <a:lstStyle/>
        <a:p>
          <a:endParaRPr lang="es-ES"/>
        </a:p>
      </dgm:t>
    </dgm:pt>
    <dgm:pt modelId="{B266E6C1-DA99-430B-AA12-88FA2186E2A7}">
      <dgm:prSet phldrT="[Texto]" custT="1"/>
      <dgm:spPr/>
      <dgm:t>
        <a:bodyPr/>
        <a:lstStyle/>
        <a:p>
          <a:r>
            <a:rPr lang="es-ES" sz="1600" b="1" baseline="0" dirty="0" smtClean="0"/>
            <a:t>Implantación de empresas en sectores estratégicos</a:t>
          </a:r>
          <a:endParaRPr lang="es-ES" sz="1600" b="1" baseline="0" dirty="0"/>
        </a:p>
      </dgm:t>
    </dgm:pt>
    <dgm:pt modelId="{4778A2F4-138D-495E-8348-0EFB89A733A8}" type="parTrans" cxnId="{52F79B0A-9262-4D2B-BDE5-5891E17C3D5E}">
      <dgm:prSet/>
      <dgm:spPr/>
      <dgm:t>
        <a:bodyPr/>
        <a:lstStyle/>
        <a:p>
          <a:endParaRPr lang="es-ES"/>
        </a:p>
      </dgm:t>
    </dgm:pt>
    <dgm:pt modelId="{138135B7-ECCB-4186-8DC9-6A9B41077406}" type="sibTrans" cxnId="{52F79B0A-9262-4D2B-BDE5-5891E17C3D5E}">
      <dgm:prSet/>
      <dgm:spPr/>
      <dgm:t>
        <a:bodyPr/>
        <a:lstStyle/>
        <a:p>
          <a:endParaRPr lang="es-ES"/>
        </a:p>
      </dgm:t>
    </dgm:pt>
    <dgm:pt modelId="{BC600E20-F822-4BBD-9BFD-2FE86893A936}">
      <dgm:prSet phldrT="[Texto]" custT="1"/>
      <dgm:spPr/>
      <dgm:t>
        <a:bodyPr/>
        <a:lstStyle/>
        <a:p>
          <a:endParaRPr lang="es-ES" sz="1300" b="1" baseline="0" dirty="0" smtClean="0"/>
        </a:p>
        <a:p>
          <a:r>
            <a:rPr lang="es-ES" sz="1400" b="1" baseline="0" dirty="0" smtClean="0"/>
            <a:t>Objetivos intermedios</a:t>
          </a:r>
          <a:endParaRPr lang="es-ES" sz="1400" b="1" baseline="0" dirty="0"/>
        </a:p>
      </dgm:t>
    </dgm:pt>
    <dgm:pt modelId="{1860963B-D0A9-46C3-978B-BD0560BC47F2}" type="parTrans" cxnId="{A47D9A03-76D5-4E1F-852B-C76BA7C6563B}">
      <dgm:prSet/>
      <dgm:spPr/>
      <dgm:t>
        <a:bodyPr/>
        <a:lstStyle/>
        <a:p>
          <a:endParaRPr lang="es-ES"/>
        </a:p>
      </dgm:t>
    </dgm:pt>
    <dgm:pt modelId="{BD0AA5F7-64BB-4EDD-9AF2-F519E25237B4}" type="sibTrans" cxnId="{A47D9A03-76D5-4E1F-852B-C76BA7C6563B}">
      <dgm:prSet/>
      <dgm:spPr/>
      <dgm:t>
        <a:bodyPr/>
        <a:lstStyle/>
        <a:p>
          <a:endParaRPr lang="es-ES"/>
        </a:p>
      </dgm:t>
    </dgm:pt>
    <dgm:pt modelId="{4298FD61-ECEE-4330-83AC-734747D67673}">
      <dgm:prSet phldrT="[Texto]" custT="1"/>
      <dgm:spPr/>
      <dgm:t>
        <a:bodyPr/>
        <a:lstStyle/>
        <a:p>
          <a:endParaRPr lang="es-ES" sz="1600" b="1" baseline="0" dirty="0"/>
        </a:p>
      </dgm:t>
    </dgm:pt>
    <dgm:pt modelId="{12EE8B31-CC38-4F3B-BB00-FFEE79B29399}" type="parTrans" cxnId="{F8FD2B2B-A258-4D59-BF35-DB48C7E55C19}">
      <dgm:prSet/>
      <dgm:spPr/>
      <dgm:t>
        <a:bodyPr/>
        <a:lstStyle/>
        <a:p>
          <a:endParaRPr lang="es-ES"/>
        </a:p>
      </dgm:t>
    </dgm:pt>
    <dgm:pt modelId="{0B2E961A-986F-48C2-B5AC-3F7D677AAFBD}" type="sibTrans" cxnId="{F8FD2B2B-A258-4D59-BF35-DB48C7E55C19}">
      <dgm:prSet/>
      <dgm:spPr/>
      <dgm:t>
        <a:bodyPr/>
        <a:lstStyle/>
        <a:p>
          <a:endParaRPr lang="es-ES"/>
        </a:p>
      </dgm:t>
    </dgm:pt>
    <dgm:pt modelId="{5F6D1DE8-C9E8-4781-AECE-8727F460AC05}">
      <dgm:prSet phldrT="[Texto]" custT="1"/>
      <dgm:spPr/>
      <dgm:t>
        <a:bodyPr/>
        <a:lstStyle/>
        <a:p>
          <a:endParaRPr lang="es-ES" sz="1600" b="1" baseline="0" dirty="0"/>
        </a:p>
      </dgm:t>
    </dgm:pt>
    <dgm:pt modelId="{0479F1F4-11B5-4CBD-A0FA-FA8A15ADCB76}" type="parTrans" cxnId="{0B97156A-ECC7-4A1C-8F9B-AB754BEDCF2E}">
      <dgm:prSet/>
      <dgm:spPr/>
      <dgm:t>
        <a:bodyPr/>
        <a:lstStyle/>
        <a:p>
          <a:endParaRPr lang="es-ES"/>
        </a:p>
      </dgm:t>
    </dgm:pt>
    <dgm:pt modelId="{ABF4CC75-B0CB-4B8C-96A8-9CAA90F845D5}" type="sibTrans" cxnId="{0B97156A-ECC7-4A1C-8F9B-AB754BEDCF2E}">
      <dgm:prSet/>
      <dgm:spPr/>
      <dgm:t>
        <a:bodyPr/>
        <a:lstStyle/>
        <a:p>
          <a:endParaRPr lang="es-ES"/>
        </a:p>
      </dgm:t>
    </dgm:pt>
    <dgm:pt modelId="{26975F6F-80F0-4985-A95D-2C6D833441D3}">
      <dgm:prSet phldrT="[Texto]" custT="1"/>
      <dgm:spPr/>
      <dgm:t>
        <a:bodyPr/>
        <a:lstStyle/>
        <a:p>
          <a:r>
            <a:rPr lang="es-ES" sz="1600" b="1" baseline="0" dirty="0" smtClean="0"/>
            <a:t>Las actuaciones concretas a  desarrollar se estructuran en torno a los ejes y según los objetivos perseguidos</a:t>
          </a:r>
          <a:endParaRPr lang="es-ES" sz="1600" b="1" baseline="0" dirty="0"/>
        </a:p>
      </dgm:t>
    </dgm:pt>
    <dgm:pt modelId="{9586E6BE-B0D9-43C5-8853-D24474150C9C}" type="parTrans" cxnId="{A7E77FFB-43D3-4DB6-BA09-3BEE55807D9A}">
      <dgm:prSet/>
      <dgm:spPr/>
      <dgm:t>
        <a:bodyPr/>
        <a:lstStyle/>
        <a:p>
          <a:endParaRPr lang="en-US"/>
        </a:p>
      </dgm:t>
    </dgm:pt>
    <dgm:pt modelId="{71CFE9B3-1306-4916-98A2-3883F0DEBF28}" type="sibTrans" cxnId="{A7E77FFB-43D3-4DB6-BA09-3BEE55807D9A}">
      <dgm:prSet/>
      <dgm:spPr/>
      <dgm:t>
        <a:bodyPr/>
        <a:lstStyle/>
        <a:p>
          <a:endParaRPr lang="en-US"/>
        </a:p>
      </dgm:t>
    </dgm:pt>
    <dgm:pt modelId="{05662D5C-D401-466F-843A-CA529BD5B6F2}" type="pres">
      <dgm:prSet presAssocID="{D61D68F8-2842-442F-8A28-07911EBDF68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618A8EE-1ECB-4229-B449-D6202CEE3093}" type="pres">
      <dgm:prSet presAssocID="{901A283F-9C4F-4533-A744-36C3C579E1FB}" presName="composite" presStyleCnt="0"/>
      <dgm:spPr/>
      <dgm:t>
        <a:bodyPr/>
        <a:lstStyle/>
        <a:p>
          <a:endParaRPr lang="es-ES"/>
        </a:p>
      </dgm:t>
    </dgm:pt>
    <dgm:pt modelId="{11841578-ABD6-4DDD-ABFB-170789DFF321}" type="pres">
      <dgm:prSet presAssocID="{901A283F-9C4F-4533-A744-36C3C579E1FB}" presName="parentText" presStyleLbl="alignNode1" presStyleIdx="0" presStyleCnt="4" custScaleX="145270" custLinFactNeighborX="20030" custLinFactNeighborY="287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4C93979-4A64-46B2-A471-0088C01C211A}" type="pres">
      <dgm:prSet presAssocID="{901A283F-9C4F-4533-A744-36C3C579E1FB}" presName="descendantText" presStyleLbl="alignAcc1" presStyleIdx="0" presStyleCnt="4" custScaleX="85971" custLinFactNeighborX="3344" custLinFactNeighborY="583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AA5798-22D3-4A3E-AAA6-64858C42336E}" type="pres">
      <dgm:prSet presAssocID="{CC40177C-4EAD-46B4-BF1B-BB72ED4D9FF0}" presName="sp" presStyleCnt="0"/>
      <dgm:spPr/>
      <dgm:t>
        <a:bodyPr/>
        <a:lstStyle/>
        <a:p>
          <a:endParaRPr lang="es-ES"/>
        </a:p>
      </dgm:t>
    </dgm:pt>
    <dgm:pt modelId="{E71D14A7-8A84-4600-9C93-CCE0097D9262}" type="pres">
      <dgm:prSet presAssocID="{A8FBAA2F-373A-4B63-B02D-C93C7380219D}" presName="composite" presStyleCnt="0"/>
      <dgm:spPr/>
      <dgm:t>
        <a:bodyPr/>
        <a:lstStyle/>
        <a:p>
          <a:endParaRPr lang="es-ES"/>
        </a:p>
      </dgm:t>
    </dgm:pt>
    <dgm:pt modelId="{8258EA04-3DA5-40E6-BFD4-8F864BF57927}" type="pres">
      <dgm:prSet presAssocID="{A8FBAA2F-373A-4B63-B02D-C93C7380219D}" presName="parentText" presStyleLbl="alignNode1" presStyleIdx="1" presStyleCnt="4" custScaleX="158973" custLinFactNeighborX="10847" custLinFactNeighborY="-284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545F33-17F6-4958-B3D7-3684FAEC49C3}" type="pres">
      <dgm:prSet presAssocID="{A8FBAA2F-373A-4B63-B02D-C93C7380219D}" presName="descendantText" presStyleLbl="alignAcc1" presStyleIdx="1" presStyleCnt="4" custScaleX="91379" custLinFactNeighborX="3413" custLinFactNeighborY="14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5485084-5297-4866-BF52-9774D9C37F8F}" type="pres">
      <dgm:prSet presAssocID="{321539AE-9C59-4540-BC39-1C6E49BDC8C7}" presName="sp" presStyleCnt="0"/>
      <dgm:spPr/>
      <dgm:t>
        <a:bodyPr/>
        <a:lstStyle/>
        <a:p>
          <a:endParaRPr lang="es-ES"/>
        </a:p>
      </dgm:t>
    </dgm:pt>
    <dgm:pt modelId="{B73131D0-8028-4BB4-A907-8E1702501413}" type="pres">
      <dgm:prSet presAssocID="{0FBF23EE-4E79-4FDF-BA4E-585D63333D3F}" presName="composite" presStyleCnt="0"/>
      <dgm:spPr/>
      <dgm:t>
        <a:bodyPr/>
        <a:lstStyle/>
        <a:p>
          <a:endParaRPr lang="es-ES"/>
        </a:p>
      </dgm:t>
    </dgm:pt>
    <dgm:pt modelId="{D85C4053-5AF1-462E-A73C-65CA5B31DEE2}" type="pres">
      <dgm:prSet presAssocID="{0FBF23EE-4E79-4FDF-BA4E-585D63333D3F}" presName="parentText" presStyleLbl="alignNode1" presStyleIdx="2" presStyleCnt="4" custScaleX="166563" custLinFactNeighborX="3040" custLinFactNeighborY="-55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63C66C-0DC1-451F-89E0-3304F6955027}" type="pres">
      <dgm:prSet presAssocID="{0FBF23EE-4E79-4FDF-BA4E-585D63333D3F}" presName="descendantText" presStyleLbl="alignAcc1" presStyleIdx="2" presStyleCnt="4" custScaleX="92638" custScaleY="1352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9734ED-99F7-450C-8D50-EF64768BC7D1}" type="pres">
      <dgm:prSet presAssocID="{4F1920B8-353B-47F5-93FC-6D0026DA63ED}" presName="sp" presStyleCnt="0"/>
      <dgm:spPr/>
      <dgm:t>
        <a:bodyPr/>
        <a:lstStyle/>
        <a:p>
          <a:endParaRPr lang="es-ES"/>
        </a:p>
      </dgm:t>
    </dgm:pt>
    <dgm:pt modelId="{EA5321D8-9A51-42A2-B1BF-7676DDE854CD}" type="pres">
      <dgm:prSet presAssocID="{BC600E20-F822-4BBD-9BFD-2FE86893A936}" presName="composite" presStyleCnt="0"/>
      <dgm:spPr/>
      <dgm:t>
        <a:bodyPr/>
        <a:lstStyle/>
        <a:p>
          <a:endParaRPr lang="es-ES"/>
        </a:p>
      </dgm:t>
    </dgm:pt>
    <dgm:pt modelId="{24DC3E50-06FC-4D18-9489-A0005A6273FA}" type="pres">
      <dgm:prSet presAssocID="{BC600E20-F822-4BBD-9BFD-2FE86893A936}" presName="parentText" presStyleLbl="alignNode1" presStyleIdx="3" presStyleCnt="4" custScaleX="162799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FE5AD1-9682-425E-A51A-321580631AF0}" type="pres">
      <dgm:prSet presAssocID="{BC600E20-F822-4BBD-9BFD-2FE86893A936}" presName="descendantText" presStyleLbl="alignAcc1" presStyleIdx="3" presStyleCnt="4" custScaleX="9348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73E2129-97D5-46FB-8242-8C9A91442958}" srcId="{901A283F-9C4F-4533-A744-36C3C579E1FB}" destId="{D434CC52-1178-48B0-A61E-5C1FA2982F29}" srcOrd="0" destOrd="0" parTransId="{0545660B-A110-45FE-9583-FE2EDAE52F28}" sibTransId="{38CDD8BA-A241-44D7-8D2E-5CD207830D40}"/>
    <dgm:cxn modelId="{A47D9A03-76D5-4E1F-852B-C76BA7C6563B}" srcId="{D61D68F8-2842-442F-8A28-07911EBDF682}" destId="{BC600E20-F822-4BBD-9BFD-2FE86893A936}" srcOrd="3" destOrd="0" parTransId="{1860963B-D0A9-46C3-978B-BD0560BC47F2}" sibTransId="{BD0AA5F7-64BB-4EDD-9AF2-F519E25237B4}"/>
    <dgm:cxn modelId="{872CC5E2-EA4A-4AEA-94ED-DF2E93E07440}" type="presOf" srcId="{4298FD61-ECEE-4330-83AC-734747D67673}" destId="{1BFE5AD1-9682-425E-A51A-321580631AF0}" srcOrd="0" destOrd="0" presId="urn:microsoft.com/office/officeart/2005/8/layout/chevron2"/>
    <dgm:cxn modelId="{8AB57FA6-0F38-404A-B844-988A6F5DDA77}" type="presOf" srcId="{26975F6F-80F0-4985-A95D-2C6D833441D3}" destId="{1BFE5AD1-9682-425E-A51A-321580631AF0}" srcOrd="0" destOrd="1" presId="urn:microsoft.com/office/officeart/2005/8/layout/chevron2"/>
    <dgm:cxn modelId="{E02E28ED-A683-436C-827E-37A78DEAC520}" type="presOf" srcId="{32FEABB8-AD58-4552-9FD4-CE90848DA2DD}" destId="{9A545F33-17F6-4958-B3D7-3684FAEC49C3}" srcOrd="0" destOrd="0" presId="urn:microsoft.com/office/officeart/2005/8/layout/chevron2"/>
    <dgm:cxn modelId="{8D158EDD-1062-47DC-A4EA-150A09D50A80}" type="presOf" srcId="{901A283F-9C4F-4533-A744-36C3C579E1FB}" destId="{11841578-ABD6-4DDD-ABFB-170789DFF321}" srcOrd="0" destOrd="0" presId="urn:microsoft.com/office/officeart/2005/8/layout/chevron2"/>
    <dgm:cxn modelId="{A7E77FFB-43D3-4DB6-BA09-3BEE55807D9A}" srcId="{BC600E20-F822-4BBD-9BFD-2FE86893A936}" destId="{26975F6F-80F0-4985-A95D-2C6D833441D3}" srcOrd="1" destOrd="0" parTransId="{9586E6BE-B0D9-43C5-8853-D24474150C9C}" sibTransId="{71CFE9B3-1306-4916-98A2-3883F0DEBF28}"/>
    <dgm:cxn modelId="{B475F15D-05EA-4159-BD50-8F3129155ADB}" type="presOf" srcId="{D61D68F8-2842-442F-8A28-07911EBDF682}" destId="{05662D5C-D401-466F-843A-CA529BD5B6F2}" srcOrd="0" destOrd="0" presId="urn:microsoft.com/office/officeart/2005/8/layout/chevron2"/>
    <dgm:cxn modelId="{F8FD2B2B-A258-4D59-BF35-DB48C7E55C19}" srcId="{BC600E20-F822-4BBD-9BFD-2FE86893A936}" destId="{4298FD61-ECEE-4330-83AC-734747D67673}" srcOrd="0" destOrd="0" parTransId="{12EE8B31-CC38-4F3B-BB00-FFEE79B29399}" sibTransId="{0B2E961A-986F-48C2-B5AC-3F7D677AAFBD}"/>
    <dgm:cxn modelId="{0131ADDB-6B52-4772-A956-5D411F65C45B}" type="presOf" srcId="{BC600E20-F822-4BBD-9BFD-2FE86893A936}" destId="{24DC3E50-06FC-4D18-9489-A0005A6273FA}" srcOrd="0" destOrd="0" presId="urn:microsoft.com/office/officeart/2005/8/layout/chevron2"/>
    <dgm:cxn modelId="{B9344B16-B4AE-4B39-AA3D-D26AC2C25BC4}" srcId="{A8FBAA2F-373A-4B63-B02D-C93C7380219D}" destId="{32FEABB8-AD58-4552-9FD4-CE90848DA2DD}" srcOrd="0" destOrd="0" parTransId="{97E3EE11-93CE-4709-A863-4C49D635BF7E}" sibTransId="{CD6A869E-9F84-4720-A10A-851F56E789F1}"/>
    <dgm:cxn modelId="{C35B5637-AAD7-4CA1-A974-EDF36C72268C}" type="presOf" srcId="{B266E6C1-DA99-430B-AA12-88FA2186E2A7}" destId="{8E63C66C-0DC1-451F-89E0-3304F6955027}" srcOrd="0" destOrd="1" presId="urn:microsoft.com/office/officeart/2005/8/layout/chevron2"/>
    <dgm:cxn modelId="{0B97156A-ECC7-4A1C-8F9B-AB754BEDCF2E}" srcId="{BC600E20-F822-4BBD-9BFD-2FE86893A936}" destId="{5F6D1DE8-C9E8-4781-AECE-8727F460AC05}" srcOrd="2" destOrd="0" parTransId="{0479F1F4-11B5-4CBD-A0FA-FA8A15ADCB76}" sibTransId="{ABF4CC75-B0CB-4B8C-96A8-9CAA90F845D5}"/>
    <dgm:cxn modelId="{22AC5828-3106-4AFF-A114-CFA0320FB3F1}" srcId="{D61D68F8-2842-442F-8A28-07911EBDF682}" destId="{0FBF23EE-4E79-4FDF-BA4E-585D63333D3F}" srcOrd="2" destOrd="0" parTransId="{BD6F9B38-DA3A-4E12-8F06-39178EA19902}" sibTransId="{4F1920B8-353B-47F5-93FC-6D0026DA63ED}"/>
    <dgm:cxn modelId="{63A7FD5F-5BB4-4451-B92C-9874CF5C7E8C}" srcId="{0FBF23EE-4E79-4FDF-BA4E-585D63333D3F}" destId="{7404ED84-B70A-48EE-899D-4165FA0F4240}" srcOrd="0" destOrd="0" parTransId="{544F96CE-6886-470F-8C6C-CD0DAEB28880}" sibTransId="{3C7E1E3B-9B74-4F83-B965-3330869F8ACB}"/>
    <dgm:cxn modelId="{CE54FB22-5DD1-48DB-9E4F-91C09C7ACEEB}" type="presOf" srcId="{7404ED84-B70A-48EE-899D-4165FA0F4240}" destId="{8E63C66C-0DC1-451F-89E0-3304F6955027}" srcOrd="0" destOrd="0" presId="urn:microsoft.com/office/officeart/2005/8/layout/chevron2"/>
    <dgm:cxn modelId="{DC5DCC12-EFFF-4095-A59F-ADEEF65F9CB2}" srcId="{D61D68F8-2842-442F-8A28-07911EBDF682}" destId="{901A283F-9C4F-4533-A744-36C3C579E1FB}" srcOrd="0" destOrd="0" parTransId="{2F22A8B4-E35E-4984-B25F-B778E47DCFF9}" sibTransId="{CC40177C-4EAD-46B4-BF1B-BB72ED4D9FF0}"/>
    <dgm:cxn modelId="{CC2881FD-003C-495D-938C-1F643FBF87B0}" type="presOf" srcId="{D434CC52-1178-48B0-A61E-5C1FA2982F29}" destId="{04C93979-4A64-46B2-A471-0088C01C211A}" srcOrd="0" destOrd="0" presId="urn:microsoft.com/office/officeart/2005/8/layout/chevron2"/>
    <dgm:cxn modelId="{52F79B0A-9262-4D2B-BDE5-5891E17C3D5E}" srcId="{0FBF23EE-4E79-4FDF-BA4E-585D63333D3F}" destId="{B266E6C1-DA99-430B-AA12-88FA2186E2A7}" srcOrd="1" destOrd="0" parTransId="{4778A2F4-138D-495E-8348-0EFB89A733A8}" sibTransId="{138135B7-ECCB-4186-8DC9-6A9B41077406}"/>
    <dgm:cxn modelId="{3D7BB052-2D72-451B-A471-FE933D5BDB8E}" srcId="{D61D68F8-2842-442F-8A28-07911EBDF682}" destId="{A8FBAA2F-373A-4B63-B02D-C93C7380219D}" srcOrd="1" destOrd="0" parTransId="{D0564D17-6B83-4BB9-BBEB-127B34E27CEC}" sibTransId="{321539AE-9C59-4540-BC39-1C6E49BDC8C7}"/>
    <dgm:cxn modelId="{6D5D451F-9D33-4161-B2B1-60F61E3065B5}" type="presOf" srcId="{A8FBAA2F-373A-4B63-B02D-C93C7380219D}" destId="{8258EA04-3DA5-40E6-BFD4-8F864BF57927}" srcOrd="0" destOrd="0" presId="urn:microsoft.com/office/officeart/2005/8/layout/chevron2"/>
    <dgm:cxn modelId="{953593F0-138B-49D2-9C04-878ADFAB30B8}" type="presOf" srcId="{0FBF23EE-4E79-4FDF-BA4E-585D63333D3F}" destId="{D85C4053-5AF1-462E-A73C-65CA5B31DEE2}" srcOrd="0" destOrd="0" presId="urn:microsoft.com/office/officeart/2005/8/layout/chevron2"/>
    <dgm:cxn modelId="{832B548C-FF63-4913-9960-D30556951BD1}" type="presOf" srcId="{5F6D1DE8-C9E8-4781-AECE-8727F460AC05}" destId="{1BFE5AD1-9682-425E-A51A-321580631AF0}" srcOrd="0" destOrd="2" presId="urn:microsoft.com/office/officeart/2005/8/layout/chevron2"/>
    <dgm:cxn modelId="{37FB3689-9980-4FEE-8A61-7DA9C7E42FE1}" type="presParOf" srcId="{05662D5C-D401-466F-843A-CA529BD5B6F2}" destId="{F618A8EE-1ECB-4229-B449-D6202CEE3093}" srcOrd="0" destOrd="0" presId="urn:microsoft.com/office/officeart/2005/8/layout/chevron2"/>
    <dgm:cxn modelId="{9F6DB18E-1B54-44A1-9C20-2559F85891C2}" type="presParOf" srcId="{F618A8EE-1ECB-4229-B449-D6202CEE3093}" destId="{11841578-ABD6-4DDD-ABFB-170789DFF321}" srcOrd="0" destOrd="0" presId="urn:microsoft.com/office/officeart/2005/8/layout/chevron2"/>
    <dgm:cxn modelId="{2C9E187C-A9EC-43AE-A5CA-867F1FE8B2A5}" type="presParOf" srcId="{F618A8EE-1ECB-4229-B449-D6202CEE3093}" destId="{04C93979-4A64-46B2-A471-0088C01C211A}" srcOrd="1" destOrd="0" presId="urn:microsoft.com/office/officeart/2005/8/layout/chevron2"/>
    <dgm:cxn modelId="{BFE294E1-9738-4D40-81D3-3A41FCFAD68E}" type="presParOf" srcId="{05662D5C-D401-466F-843A-CA529BD5B6F2}" destId="{1CAA5798-22D3-4A3E-AAA6-64858C42336E}" srcOrd="1" destOrd="0" presId="urn:microsoft.com/office/officeart/2005/8/layout/chevron2"/>
    <dgm:cxn modelId="{397529E3-B754-49A0-B83F-1BFB22F29A57}" type="presParOf" srcId="{05662D5C-D401-466F-843A-CA529BD5B6F2}" destId="{E71D14A7-8A84-4600-9C93-CCE0097D9262}" srcOrd="2" destOrd="0" presId="urn:microsoft.com/office/officeart/2005/8/layout/chevron2"/>
    <dgm:cxn modelId="{562B1DCF-75DE-430D-BB01-F50E756B751B}" type="presParOf" srcId="{E71D14A7-8A84-4600-9C93-CCE0097D9262}" destId="{8258EA04-3DA5-40E6-BFD4-8F864BF57927}" srcOrd="0" destOrd="0" presId="urn:microsoft.com/office/officeart/2005/8/layout/chevron2"/>
    <dgm:cxn modelId="{F941AA00-85BC-4C56-9524-A22E500B4BE5}" type="presParOf" srcId="{E71D14A7-8A84-4600-9C93-CCE0097D9262}" destId="{9A545F33-17F6-4958-B3D7-3684FAEC49C3}" srcOrd="1" destOrd="0" presId="urn:microsoft.com/office/officeart/2005/8/layout/chevron2"/>
    <dgm:cxn modelId="{5EC48B7A-41D8-4D74-81FD-EAE344C960E7}" type="presParOf" srcId="{05662D5C-D401-466F-843A-CA529BD5B6F2}" destId="{05485084-5297-4866-BF52-9774D9C37F8F}" srcOrd="3" destOrd="0" presId="urn:microsoft.com/office/officeart/2005/8/layout/chevron2"/>
    <dgm:cxn modelId="{A67F06EC-3047-406F-A36A-3FA2D6C3583D}" type="presParOf" srcId="{05662D5C-D401-466F-843A-CA529BD5B6F2}" destId="{B73131D0-8028-4BB4-A907-8E1702501413}" srcOrd="4" destOrd="0" presId="urn:microsoft.com/office/officeart/2005/8/layout/chevron2"/>
    <dgm:cxn modelId="{BC76230B-E6D6-47CB-B2C0-2FE8B8EBD985}" type="presParOf" srcId="{B73131D0-8028-4BB4-A907-8E1702501413}" destId="{D85C4053-5AF1-462E-A73C-65CA5B31DEE2}" srcOrd="0" destOrd="0" presId="urn:microsoft.com/office/officeart/2005/8/layout/chevron2"/>
    <dgm:cxn modelId="{302161A6-5778-4368-A0A6-6C94B24BAD0C}" type="presParOf" srcId="{B73131D0-8028-4BB4-A907-8E1702501413}" destId="{8E63C66C-0DC1-451F-89E0-3304F6955027}" srcOrd="1" destOrd="0" presId="urn:microsoft.com/office/officeart/2005/8/layout/chevron2"/>
    <dgm:cxn modelId="{8B989579-7DD7-45E1-9A20-0D731DE04575}" type="presParOf" srcId="{05662D5C-D401-466F-843A-CA529BD5B6F2}" destId="{8F9734ED-99F7-450C-8D50-EF64768BC7D1}" srcOrd="5" destOrd="0" presId="urn:microsoft.com/office/officeart/2005/8/layout/chevron2"/>
    <dgm:cxn modelId="{9F580B3A-E385-4D18-A9F6-F0CDE454F13F}" type="presParOf" srcId="{05662D5C-D401-466F-843A-CA529BD5B6F2}" destId="{EA5321D8-9A51-42A2-B1BF-7676DDE854CD}" srcOrd="6" destOrd="0" presId="urn:microsoft.com/office/officeart/2005/8/layout/chevron2"/>
    <dgm:cxn modelId="{AB5C435A-090E-4A39-BEE6-C5C6EC352A09}" type="presParOf" srcId="{EA5321D8-9A51-42A2-B1BF-7676DDE854CD}" destId="{24DC3E50-06FC-4D18-9489-A0005A6273FA}" srcOrd="0" destOrd="0" presId="urn:microsoft.com/office/officeart/2005/8/layout/chevron2"/>
    <dgm:cxn modelId="{4E56D5CC-834B-4621-B4F8-987BC1B7F26D}" type="presParOf" srcId="{EA5321D8-9A51-42A2-B1BF-7676DDE854CD}" destId="{1BFE5AD1-9682-425E-A51A-321580631A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9A7596-53CD-43EE-AE0D-B89EE9982B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FFC3E4D-32C9-4B2C-963A-7D516302EE48}">
      <dgm:prSet phldrT="[Texto]" custT="1"/>
      <dgm:spPr>
        <a:solidFill>
          <a:schemeClr val="accent6"/>
        </a:solidFill>
      </dgm:spPr>
      <dgm:t>
        <a:bodyPr/>
        <a:lstStyle/>
        <a:p>
          <a:pPr algn="ctr"/>
          <a:r>
            <a:rPr lang="es-ES" sz="1600" b="1" i="0" baseline="0" dirty="0" smtClean="0"/>
            <a:t>Indicadores de situación del sector exterior</a:t>
          </a:r>
          <a:endParaRPr lang="es-ES" sz="1600" b="1" i="0" baseline="0" dirty="0"/>
        </a:p>
      </dgm:t>
    </dgm:pt>
    <dgm:pt modelId="{CA7E2F5E-FA0F-40B6-91DF-42A8559F82B9}" type="parTrans" cxnId="{CF2284A6-3BA2-4351-8D66-8B7379918CC1}">
      <dgm:prSet/>
      <dgm:spPr/>
      <dgm:t>
        <a:bodyPr/>
        <a:lstStyle/>
        <a:p>
          <a:endParaRPr lang="es-ES"/>
        </a:p>
      </dgm:t>
    </dgm:pt>
    <dgm:pt modelId="{121AE834-D820-4E2D-9CF1-281762E70B8B}" type="sibTrans" cxnId="{CF2284A6-3BA2-4351-8D66-8B7379918CC1}">
      <dgm:prSet/>
      <dgm:spPr/>
      <dgm:t>
        <a:bodyPr/>
        <a:lstStyle/>
        <a:p>
          <a:endParaRPr lang="es-ES"/>
        </a:p>
      </dgm:t>
    </dgm:pt>
    <dgm:pt modelId="{91FEB001-CA51-4489-ACD0-BC34226D4917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es-ES" sz="1600" b="1" i="0" baseline="0" dirty="0" smtClean="0"/>
            <a:t>Indicadores de actividad</a:t>
          </a:r>
          <a:endParaRPr lang="es-ES" sz="1600" b="1" i="0" baseline="0" dirty="0"/>
        </a:p>
      </dgm:t>
    </dgm:pt>
    <dgm:pt modelId="{9641A73D-41A4-403C-8CB3-7C2E452A0493}" type="parTrans" cxnId="{918C986B-7C5D-427B-B2C2-99C7B7D1F2D8}">
      <dgm:prSet/>
      <dgm:spPr/>
      <dgm:t>
        <a:bodyPr/>
        <a:lstStyle/>
        <a:p>
          <a:endParaRPr lang="es-ES"/>
        </a:p>
      </dgm:t>
    </dgm:pt>
    <dgm:pt modelId="{C210E2A3-16D5-4E73-9AFD-76F44FC9B573}" type="sibTrans" cxnId="{918C986B-7C5D-427B-B2C2-99C7B7D1F2D8}">
      <dgm:prSet/>
      <dgm:spPr/>
      <dgm:t>
        <a:bodyPr/>
        <a:lstStyle/>
        <a:p>
          <a:endParaRPr lang="es-ES"/>
        </a:p>
      </dgm:t>
    </dgm:pt>
    <dgm:pt modelId="{CBE08874-33AB-4E76-A8F1-F6CF5EFB2B30}" type="pres">
      <dgm:prSet presAssocID="{1C9A7596-53CD-43EE-AE0D-B89EE9982B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4E845BE-923A-4B95-902C-41C0B1A5560A}" type="pres">
      <dgm:prSet presAssocID="{DFFC3E4D-32C9-4B2C-963A-7D516302EE4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A46156-FF69-41C4-BE8C-3DE15FBC1582}" type="pres">
      <dgm:prSet presAssocID="{121AE834-D820-4E2D-9CF1-281762E70B8B}" presName="spacer" presStyleCnt="0"/>
      <dgm:spPr/>
    </dgm:pt>
    <dgm:pt modelId="{10328581-8849-4D1A-8B90-8372B5595209}" type="pres">
      <dgm:prSet presAssocID="{91FEB001-CA51-4489-ACD0-BC34226D4917}" presName="parentText" presStyleLbl="node1" presStyleIdx="1" presStyleCnt="2" custLinFactNeighborY="607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0EF74FB-454A-49CC-B974-52F504395A6F}" type="presOf" srcId="{1C9A7596-53CD-43EE-AE0D-B89EE9982B82}" destId="{CBE08874-33AB-4E76-A8F1-F6CF5EFB2B30}" srcOrd="0" destOrd="0" presId="urn:microsoft.com/office/officeart/2005/8/layout/vList2"/>
    <dgm:cxn modelId="{CF2284A6-3BA2-4351-8D66-8B7379918CC1}" srcId="{1C9A7596-53CD-43EE-AE0D-B89EE9982B82}" destId="{DFFC3E4D-32C9-4B2C-963A-7D516302EE48}" srcOrd="0" destOrd="0" parTransId="{CA7E2F5E-FA0F-40B6-91DF-42A8559F82B9}" sibTransId="{121AE834-D820-4E2D-9CF1-281762E70B8B}"/>
    <dgm:cxn modelId="{F3D98FE1-39A4-415C-9F5C-3306EB41DCBA}" type="presOf" srcId="{DFFC3E4D-32C9-4B2C-963A-7D516302EE48}" destId="{C4E845BE-923A-4B95-902C-41C0B1A5560A}" srcOrd="0" destOrd="0" presId="urn:microsoft.com/office/officeart/2005/8/layout/vList2"/>
    <dgm:cxn modelId="{9004F0E6-74F7-4209-95B5-7AB4EB686E62}" type="presOf" srcId="{91FEB001-CA51-4489-ACD0-BC34226D4917}" destId="{10328581-8849-4D1A-8B90-8372B5595209}" srcOrd="0" destOrd="0" presId="urn:microsoft.com/office/officeart/2005/8/layout/vList2"/>
    <dgm:cxn modelId="{918C986B-7C5D-427B-B2C2-99C7B7D1F2D8}" srcId="{1C9A7596-53CD-43EE-AE0D-B89EE9982B82}" destId="{91FEB001-CA51-4489-ACD0-BC34226D4917}" srcOrd="1" destOrd="0" parTransId="{9641A73D-41A4-403C-8CB3-7C2E452A0493}" sibTransId="{C210E2A3-16D5-4E73-9AFD-76F44FC9B573}"/>
    <dgm:cxn modelId="{B8AB3CE3-C111-4464-95EE-425C0FF37757}" type="presParOf" srcId="{CBE08874-33AB-4E76-A8F1-F6CF5EFB2B30}" destId="{C4E845BE-923A-4B95-902C-41C0B1A5560A}" srcOrd="0" destOrd="0" presId="urn:microsoft.com/office/officeart/2005/8/layout/vList2"/>
    <dgm:cxn modelId="{4F37866D-0343-4467-B918-879788D84BFC}" type="presParOf" srcId="{CBE08874-33AB-4E76-A8F1-F6CF5EFB2B30}" destId="{D2A46156-FF69-41C4-BE8C-3DE15FBC1582}" srcOrd="1" destOrd="0" presId="urn:microsoft.com/office/officeart/2005/8/layout/vList2"/>
    <dgm:cxn modelId="{AE180B95-B6E4-4344-9BDA-FAE2D80179B8}" type="presParOf" srcId="{CBE08874-33AB-4E76-A8F1-F6CF5EFB2B30}" destId="{10328581-8849-4D1A-8B90-8372B559520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92CC05-A43C-43DA-8FC3-3C071E81FAD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C83741EB-2360-4B44-964F-2C855B071859}">
      <dgm:prSet phldrT="[Texto]" custT="1"/>
      <dgm:spPr/>
      <dgm:t>
        <a:bodyPr/>
        <a:lstStyle/>
        <a:p>
          <a:pPr algn="just"/>
          <a:r>
            <a:rPr lang="es-ES" sz="1800" baseline="0" dirty="0" smtClean="0"/>
            <a:t>Estos indicadores permitirán cuantificar el grado de consecución de los objetivos, realizar un seguimiento y valorar este plan, con el objetivo último de impulsar las mejoras que puedan resultar necesarias.</a:t>
          </a:r>
          <a:endParaRPr lang="es-ES" sz="1800" baseline="0" dirty="0"/>
        </a:p>
      </dgm:t>
    </dgm:pt>
    <dgm:pt modelId="{1D4CA34B-ED89-46AA-8581-2C05B959F4D5}" type="parTrans" cxnId="{578FA4F8-CA8A-44EF-8447-2D4750B82B23}">
      <dgm:prSet/>
      <dgm:spPr/>
      <dgm:t>
        <a:bodyPr/>
        <a:lstStyle/>
        <a:p>
          <a:endParaRPr lang="es-ES"/>
        </a:p>
      </dgm:t>
    </dgm:pt>
    <dgm:pt modelId="{8207BC33-734A-4DFB-B572-FE117D7ED7D3}" type="sibTrans" cxnId="{578FA4F8-CA8A-44EF-8447-2D4750B82B23}">
      <dgm:prSet/>
      <dgm:spPr/>
      <dgm:t>
        <a:bodyPr/>
        <a:lstStyle/>
        <a:p>
          <a:endParaRPr lang="es-ES"/>
        </a:p>
      </dgm:t>
    </dgm:pt>
    <dgm:pt modelId="{45359A5C-D3CA-4AC2-B394-3D7E9D7D9C8E}" type="pres">
      <dgm:prSet presAssocID="{2E92CC05-A43C-43DA-8FC3-3C071E81FA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5E07DEF-D08E-4E6F-A756-251C737F06F8}" type="pres">
      <dgm:prSet presAssocID="{C83741EB-2360-4B44-964F-2C855B071859}" presName="parentText" presStyleLbl="node1" presStyleIdx="0" presStyleCnt="1" custScaleY="8404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88F5CB6-4ADD-4004-A656-E14C39CFE955}" type="presOf" srcId="{C83741EB-2360-4B44-964F-2C855B071859}" destId="{D5E07DEF-D08E-4E6F-A756-251C737F06F8}" srcOrd="0" destOrd="0" presId="urn:microsoft.com/office/officeart/2005/8/layout/vList2"/>
    <dgm:cxn modelId="{578FA4F8-CA8A-44EF-8447-2D4750B82B23}" srcId="{2E92CC05-A43C-43DA-8FC3-3C071E81FAD3}" destId="{C83741EB-2360-4B44-964F-2C855B071859}" srcOrd="0" destOrd="0" parTransId="{1D4CA34B-ED89-46AA-8581-2C05B959F4D5}" sibTransId="{8207BC33-734A-4DFB-B572-FE117D7ED7D3}"/>
    <dgm:cxn modelId="{C8534A00-98CE-4F13-A7B6-A1F6C099A063}" type="presOf" srcId="{2E92CC05-A43C-43DA-8FC3-3C071E81FAD3}" destId="{45359A5C-D3CA-4AC2-B394-3D7E9D7D9C8E}" srcOrd="0" destOrd="0" presId="urn:microsoft.com/office/officeart/2005/8/layout/vList2"/>
    <dgm:cxn modelId="{D3899938-EDFF-458C-B501-4B7F01E38785}" type="presParOf" srcId="{45359A5C-D3CA-4AC2-B394-3D7E9D7D9C8E}" destId="{D5E07DEF-D08E-4E6F-A756-251C737F06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4D3402-4753-4223-A791-48C1122BD041}" type="doc">
      <dgm:prSet loTypeId="urn:microsoft.com/office/officeart/2009/layout/CircleArrowProcess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EA3058B8-5970-4979-AD3C-896E8A99191E}">
      <dgm:prSet phldrT="[Texto]" custT="1"/>
      <dgm:spPr/>
      <dgm:t>
        <a:bodyPr/>
        <a:lstStyle/>
        <a:p>
          <a:r>
            <a:rPr lang="es-ES" sz="1000" dirty="0" smtClean="0"/>
            <a:t>DESARROLLO SOSTENIBLE</a:t>
          </a:r>
          <a:endParaRPr lang="es-ES" sz="1000" dirty="0"/>
        </a:p>
      </dgm:t>
    </dgm:pt>
    <dgm:pt modelId="{51C9B576-E217-4152-944D-E3FCB369CE2E}" type="parTrans" cxnId="{DFCBB261-33D6-4075-93D9-64E98BF0CFC7}">
      <dgm:prSet/>
      <dgm:spPr/>
      <dgm:t>
        <a:bodyPr/>
        <a:lstStyle/>
        <a:p>
          <a:endParaRPr lang="es-ES" sz="4000"/>
        </a:p>
      </dgm:t>
    </dgm:pt>
    <dgm:pt modelId="{C1D510EE-89DC-49F5-88B2-6556CBCF8191}" type="sibTrans" cxnId="{DFCBB261-33D6-4075-93D9-64E98BF0CFC7}">
      <dgm:prSet/>
      <dgm:spPr/>
      <dgm:t>
        <a:bodyPr/>
        <a:lstStyle/>
        <a:p>
          <a:endParaRPr lang="es-ES" sz="4000"/>
        </a:p>
      </dgm:t>
    </dgm:pt>
    <dgm:pt modelId="{BB8DC338-7AC0-49EC-8BB5-4EEEB5D2A601}">
      <dgm:prSet phldrT="[Texto]" custT="1"/>
      <dgm:spPr/>
      <dgm:t>
        <a:bodyPr/>
        <a:lstStyle/>
        <a:p>
          <a:r>
            <a:rPr lang="es-ES" sz="1000" dirty="0" smtClean="0"/>
            <a:t>COMERCIO</a:t>
          </a:r>
          <a:r>
            <a:rPr lang="es-ES" sz="1400" dirty="0" smtClean="0"/>
            <a:t>	</a:t>
          </a:r>
          <a:endParaRPr lang="es-ES" sz="1400" dirty="0"/>
        </a:p>
      </dgm:t>
    </dgm:pt>
    <dgm:pt modelId="{46A294B4-0463-4CFF-8422-5B2132AAA4A8}" type="parTrans" cxnId="{31201FE8-8F18-418E-BDD2-8827ED8889CA}">
      <dgm:prSet/>
      <dgm:spPr/>
      <dgm:t>
        <a:bodyPr/>
        <a:lstStyle/>
        <a:p>
          <a:endParaRPr lang="es-ES" sz="4000"/>
        </a:p>
      </dgm:t>
    </dgm:pt>
    <dgm:pt modelId="{9AF5213B-E686-46DA-AB44-59CC25042CDE}" type="sibTrans" cxnId="{31201FE8-8F18-418E-BDD2-8827ED8889CA}">
      <dgm:prSet/>
      <dgm:spPr/>
      <dgm:t>
        <a:bodyPr/>
        <a:lstStyle/>
        <a:p>
          <a:endParaRPr lang="es-ES" sz="4000"/>
        </a:p>
      </dgm:t>
    </dgm:pt>
    <dgm:pt modelId="{5F92052D-3055-4C02-AB35-98978E6EDA6F}">
      <dgm:prSet phldrT="[Texto]" custT="1"/>
      <dgm:spPr/>
      <dgm:t>
        <a:bodyPr/>
        <a:lstStyle/>
        <a:p>
          <a:r>
            <a:rPr lang="es-ES" sz="1000" dirty="0" smtClean="0"/>
            <a:t>GÉNERO</a:t>
          </a:r>
          <a:endParaRPr lang="es-ES" sz="1400" dirty="0"/>
        </a:p>
      </dgm:t>
    </dgm:pt>
    <dgm:pt modelId="{48E927F8-FE47-442A-902F-7C1A36E0DEE7}" type="parTrans" cxnId="{FD6A5506-640D-490E-9B8F-7B2CC5030D68}">
      <dgm:prSet/>
      <dgm:spPr/>
      <dgm:t>
        <a:bodyPr/>
        <a:lstStyle/>
        <a:p>
          <a:endParaRPr lang="es-ES" sz="4000"/>
        </a:p>
      </dgm:t>
    </dgm:pt>
    <dgm:pt modelId="{6727CA21-F0E3-4B88-9066-5DC7567B8606}" type="sibTrans" cxnId="{FD6A5506-640D-490E-9B8F-7B2CC5030D68}">
      <dgm:prSet/>
      <dgm:spPr/>
      <dgm:t>
        <a:bodyPr/>
        <a:lstStyle/>
        <a:p>
          <a:endParaRPr lang="es-ES" sz="4000"/>
        </a:p>
      </dgm:t>
    </dgm:pt>
    <dgm:pt modelId="{19C73AAB-37FF-43B2-9AA7-2C2F0221D75A}">
      <dgm:prSet custT="1"/>
      <dgm:spPr/>
      <dgm:t>
        <a:bodyPr/>
        <a:lstStyle/>
        <a:p>
          <a:r>
            <a:rPr lang="es-ES" sz="1000" dirty="0" err="1" smtClean="0"/>
            <a:t>PYMEs</a:t>
          </a:r>
          <a:endParaRPr lang="es-ES" sz="1400" dirty="0"/>
        </a:p>
      </dgm:t>
    </dgm:pt>
    <dgm:pt modelId="{2C7B4999-419E-4F40-9E7B-DEDB5A1B78D9}" type="parTrans" cxnId="{4E5EBF5A-F43E-46AA-8930-B445A8D6FAC6}">
      <dgm:prSet/>
      <dgm:spPr/>
      <dgm:t>
        <a:bodyPr/>
        <a:lstStyle/>
        <a:p>
          <a:endParaRPr lang="es-ES" sz="4000"/>
        </a:p>
      </dgm:t>
    </dgm:pt>
    <dgm:pt modelId="{722915BB-5B44-491D-8E9A-07C42F607099}" type="sibTrans" cxnId="{4E5EBF5A-F43E-46AA-8930-B445A8D6FAC6}">
      <dgm:prSet/>
      <dgm:spPr/>
      <dgm:t>
        <a:bodyPr/>
        <a:lstStyle/>
        <a:p>
          <a:endParaRPr lang="es-ES" sz="4000"/>
        </a:p>
      </dgm:t>
    </dgm:pt>
    <dgm:pt modelId="{8349F4D9-D867-49D9-948A-7BD5EE245A5F}" type="pres">
      <dgm:prSet presAssocID="{9F4D3402-4753-4223-A791-48C1122BD04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D06525C-7A27-4D14-8F33-64C0371C5C6C}" type="pres">
      <dgm:prSet presAssocID="{EA3058B8-5970-4979-AD3C-896E8A99191E}" presName="Accent1" presStyleCnt="0"/>
      <dgm:spPr/>
    </dgm:pt>
    <dgm:pt modelId="{B5C00ABF-7F72-49A4-9F77-3CDF2CDF3A7E}" type="pres">
      <dgm:prSet presAssocID="{EA3058B8-5970-4979-AD3C-896E8A99191E}" presName="Accent" presStyleLbl="node1" presStyleIdx="0" presStyleCnt="4"/>
      <dgm:spPr>
        <a:solidFill>
          <a:schemeClr val="tx1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6873E667-558C-4B6A-B96D-7063E010CC28}" type="pres">
      <dgm:prSet presAssocID="{EA3058B8-5970-4979-AD3C-896E8A99191E}" presName="Parent1" presStyleLbl="revTx" presStyleIdx="0" presStyleCnt="4" custScaleX="1366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A567E1-3843-40AD-AAA4-14C452A6C048}" type="pres">
      <dgm:prSet presAssocID="{BB8DC338-7AC0-49EC-8BB5-4EEEB5D2A601}" presName="Accent2" presStyleCnt="0"/>
      <dgm:spPr/>
    </dgm:pt>
    <dgm:pt modelId="{64534E9D-F5E0-4FA6-BC9F-9409E74C692B}" type="pres">
      <dgm:prSet presAssocID="{BB8DC338-7AC0-49EC-8BB5-4EEEB5D2A601}" presName="Accent" presStyleLbl="node1" presStyleIdx="1" presStyleCnt="4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96B593E6-29BB-4882-8C32-10108FA5DBA5}" type="pres">
      <dgm:prSet presAssocID="{BB8DC338-7AC0-49EC-8BB5-4EEEB5D2A601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9C348-0DC9-4B33-933C-43CBD5899B25}" type="pres">
      <dgm:prSet presAssocID="{5F92052D-3055-4C02-AB35-98978E6EDA6F}" presName="Accent3" presStyleCnt="0"/>
      <dgm:spPr/>
    </dgm:pt>
    <dgm:pt modelId="{BACF4F90-62B4-442C-8CC8-CD63EFA66F6D}" type="pres">
      <dgm:prSet presAssocID="{5F92052D-3055-4C02-AB35-98978E6EDA6F}" presName="Accent" presStyleLbl="node1" presStyleIdx="2" presStyleCnt="4"/>
      <dgm:spPr>
        <a:solidFill>
          <a:srgbClr val="0070C0"/>
        </a:solidFill>
      </dgm:spPr>
      <dgm:t>
        <a:bodyPr/>
        <a:lstStyle/>
        <a:p>
          <a:endParaRPr lang="es-ES"/>
        </a:p>
      </dgm:t>
    </dgm:pt>
    <dgm:pt modelId="{A847E91C-B488-4428-A7BC-48CC4C3AB7A1}" type="pres">
      <dgm:prSet presAssocID="{5F92052D-3055-4C02-AB35-98978E6EDA6F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D70A79-5B34-404C-860F-3DB8DBDE4806}" type="pres">
      <dgm:prSet presAssocID="{19C73AAB-37FF-43B2-9AA7-2C2F0221D75A}" presName="Accent4" presStyleCnt="0"/>
      <dgm:spPr/>
    </dgm:pt>
    <dgm:pt modelId="{9C379E03-DBE1-4E3D-BEC7-C2F60BA23113}" type="pres">
      <dgm:prSet presAssocID="{19C73AAB-37FF-43B2-9AA7-2C2F0221D75A}" presName="Accent" presStyleLbl="node1" presStyleIdx="3" presStyleCnt="4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56EE9807-9725-4D6B-898B-EB0ED31CDDF8}" type="pres">
      <dgm:prSet presAssocID="{19C73AAB-37FF-43B2-9AA7-2C2F0221D75A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DFD078A-C204-496F-93BF-F5E8E1EBBC14}" type="presOf" srcId="{9F4D3402-4753-4223-A791-48C1122BD041}" destId="{8349F4D9-D867-49D9-948A-7BD5EE245A5F}" srcOrd="0" destOrd="0" presId="urn:microsoft.com/office/officeart/2009/layout/CircleArrowProcess"/>
    <dgm:cxn modelId="{DFCBB261-33D6-4075-93D9-64E98BF0CFC7}" srcId="{9F4D3402-4753-4223-A791-48C1122BD041}" destId="{EA3058B8-5970-4979-AD3C-896E8A99191E}" srcOrd="0" destOrd="0" parTransId="{51C9B576-E217-4152-944D-E3FCB369CE2E}" sibTransId="{C1D510EE-89DC-49F5-88B2-6556CBCF8191}"/>
    <dgm:cxn modelId="{4E5EBF5A-F43E-46AA-8930-B445A8D6FAC6}" srcId="{9F4D3402-4753-4223-A791-48C1122BD041}" destId="{19C73AAB-37FF-43B2-9AA7-2C2F0221D75A}" srcOrd="3" destOrd="0" parTransId="{2C7B4999-419E-4F40-9E7B-DEDB5A1B78D9}" sibTransId="{722915BB-5B44-491D-8E9A-07C42F607099}"/>
    <dgm:cxn modelId="{726CD61B-74A1-4192-8F4F-674F921C5D3E}" type="presOf" srcId="{BB8DC338-7AC0-49EC-8BB5-4EEEB5D2A601}" destId="{96B593E6-29BB-4882-8C32-10108FA5DBA5}" srcOrd="0" destOrd="0" presId="urn:microsoft.com/office/officeart/2009/layout/CircleArrowProcess"/>
    <dgm:cxn modelId="{E1ACECBE-0C1D-4097-9812-CE84F4C94CD8}" type="presOf" srcId="{19C73AAB-37FF-43B2-9AA7-2C2F0221D75A}" destId="{56EE9807-9725-4D6B-898B-EB0ED31CDDF8}" srcOrd="0" destOrd="0" presId="urn:microsoft.com/office/officeart/2009/layout/CircleArrowProcess"/>
    <dgm:cxn modelId="{C71664E6-FB06-40C6-B76C-0A3C26CA310B}" type="presOf" srcId="{EA3058B8-5970-4979-AD3C-896E8A99191E}" destId="{6873E667-558C-4B6A-B96D-7063E010CC28}" srcOrd="0" destOrd="0" presId="urn:microsoft.com/office/officeart/2009/layout/CircleArrowProcess"/>
    <dgm:cxn modelId="{31201FE8-8F18-418E-BDD2-8827ED8889CA}" srcId="{9F4D3402-4753-4223-A791-48C1122BD041}" destId="{BB8DC338-7AC0-49EC-8BB5-4EEEB5D2A601}" srcOrd="1" destOrd="0" parTransId="{46A294B4-0463-4CFF-8422-5B2132AAA4A8}" sibTransId="{9AF5213B-E686-46DA-AB44-59CC25042CDE}"/>
    <dgm:cxn modelId="{6CE37FCC-C2E7-45FB-93EE-B162AA0AD5AB}" type="presOf" srcId="{5F92052D-3055-4C02-AB35-98978E6EDA6F}" destId="{A847E91C-B488-4428-A7BC-48CC4C3AB7A1}" srcOrd="0" destOrd="0" presId="urn:microsoft.com/office/officeart/2009/layout/CircleArrowProcess"/>
    <dgm:cxn modelId="{FD6A5506-640D-490E-9B8F-7B2CC5030D68}" srcId="{9F4D3402-4753-4223-A791-48C1122BD041}" destId="{5F92052D-3055-4C02-AB35-98978E6EDA6F}" srcOrd="2" destOrd="0" parTransId="{48E927F8-FE47-442A-902F-7C1A36E0DEE7}" sibTransId="{6727CA21-F0E3-4B88-9066-5DC7567B8606}"/>
    <dgm:cxn modelId="{532120D1-6F17-462C-BAAF-012316A0C6BE}" type="presParOf" srcId="{8349F4D9-D867-49D9-948A-7BD5EE245A5F}" destId="{7D06525C-7A27-4D14-8F33-64C0371C5C6C}" srcOrd="0" destOrd="0" presId="urn:microsoft.com/office/officeart/2009/layout/CircleArrowProcess"/>
    <dgm:cxn modelId="{BC42D8A4-8A58-4B2A-87CE-B1113941E405}" type="presParOf" srcId="{7D06525C-7A27-4D14-8F33-64C0371C5C6C}" destId="{B5C00ABF-7F72-49A4-9F77-3CDF2CDF3A7E}" srcOrd="0" destOrd="0" presId="urn:microsoft.com/office/officeart/2009/layout/CircleArrowProcess"/>
    <dgm:cxn modelId="{51667FF0-0A0A-4B3F-B5DA-8B3AAF091BF2}" type="presParOf" srcId="{8349F4D9-D867-49D9-948A-7BD5EE245A5F}" destId="{6873E667-558C-4B6A-B96D-7063E010CC28}" srcOrd="1" destOrd="0" presId="urn:microsoft.com/office/officeart/2009/layout/CircleArrowProcess"/>
    <dgm:cxn modelId="{A6D1E041-B8BD-4C9E-AD66-47FB4BC9E48A}" type="presParOf" srcId="{8349F4D9-D867-49D9-948A-7BD5EE245A5F}" destId="{95A567E1-3843-40AD-AAA4-14C452A6C048}" srcOrd="2" destOrd="0" presId="urn:microsoft.com/office/officeart/2009/layout/CircleArrowProcess"/>
    <dgm:cxn modelId="{0B840C50-73B4-4EDB-A2D8-BF8D4A06CD1D}" type="presParOf" srcId="{95A567E1-3843-40AD-AAA4-14C452A6C048}" destId="{64534E9D-F5E0-4FA6-BC9F-9409E74C692B}" srcOrd="0" destOrd="0" presId="urn:microsoft.com/office/officeart/2009/layout/CircleArrowProcess"/>
    <dgm:cxn modelId="{43D8CC83-8F6D-4E14-AD0F-FD50DAA8BB4C}" type="presParOf" srcId="{8349F4D9-D867-49D9-948A-7BD5EE245A5F}" destId="{96B593E6-29BB-4882-8C32-10108FA5DBA5}" srcOrd="3" destOrd="0" presId="urn:microsoft.com/office/officeart/2009/layout/CircleArrowProcess"/>
    <dgm:cxn modelId="{605FDE4D-AA1D-435B-8929-962CA938F0BC}" type="presParOf" srcId="{8349F4D9-D867-49D9-948A-7BD5EE245A5F}" destId="{4EC9C348-0DC9-4B33-933C-43CBD5899B25}" srcOrd="4" destOrd="0" presId="urn:microsoft.com/office/officeart/2009/layout/CircleArrowProcess"/>
    <dgm:cxn modelId="{1C00E234-57AA-4F27-9DFE-5DED2F0D3005}" type="presParOf" srcId="{4EC9C348-0DC9-4B33-933C-43CBD5899B25}" destId="{BACF4F90-62B4-442C-8CC8-CD63EFA66F6D}" srcOrd="0" destOrd="0" presId="urn:microsoft.com/office/officeart/2009/layout/CircleArrowProcess"/>
    <dgm:cxn modelId="{4CEEDAF9-FBD0-4CFF-8E40-29BB840EE5DB}" type="presParOf" srcId="{8349F4D9-D867-49D9-948A-7BD5EE245A5F}" destId="{A847E91C-B488-4428-A7BC-48CC4C3AB7A1}" srcOrd="5" destOrd="0" presId="urn:microsoft.com/office/officeart/2009/layout/CircleArrowProcess"/>
    <dgm:cxn modelId="{DCB9E328-1713-4029-8540-B4C2191270ED}" type="presParOf" srcId="{8349F4D9-D867-49D9-948A-7BD5EE245A5F}" destId="{10D70A79-5B34-404C-860F-3DB8DBDE4806}" srcOrd="6" destOrd="0" presId="urn:microsoft.com/office/officeart/2009/layout/CircleArrowProcess"/>
    <dgm:cxn modelId="{E85C8888-0C7C-4CF1-B30C-5128018A418D}" type="presParOf" srcId="{10D70A79-5B34-404C-860F-3DB8DBDE4806}" destId="{9C379E03-DBE1-4E3D-BEC7-C2F60BA23113}" srcOrd="0" destOrd="0" presId="urn:microsoft.com/office/officeart/2009/layout/CircleArrowProcess"/>
    <dgm:cxn modelId="{79FCDA57-CB36-46D0-B55F-90425D0BCB97}" type="presParOf" srcId="{8349F4D9-D867-49D9-948A-7BD5EE245A5F}" destId="{56EE9807-9725-4D6B-898B-EB0ED31CDDF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4D3402-4753-4223-A791-48C1122BD041}" type="doc">
      <dgm:prSet loTypeId="urn:microsoft.com/office/officeart/2009/layout/CircleArrowProcess" loCatId="cycle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EA3058B8-5970-4979-AD3C-896E8A99191E}">
      <dgm:prSet phldrT="[Texto]" custT="1"/>
      <dgm:spPr/>
      <dgm:t>
        <a:bodyPr/>
        <a:lstStyle/>
        <a:p>
          <a:r>
            <a:rPr lang="es-ES" sz="1200" dirty="0" smtClean="0"/>
            <a:t>DESARROLLO SOSTENIBLE</a:t>
          </a:r>
          <a:endParaRPr lang="es-ES" sz="1200" dirty="0"/>
        </a:p>
      </dgm:t>
    </dgm:pt>
    <dgm:pt modelId="{51C9B576-E217-4152-944D-E3FCB369CE2E}" type="parTrans" cxnId="{DFCBB261-33D6-4075-93D9-64E98BF0CFC7}">
      <dgm:prSet/>
      <dgm:spPr/>
      <dgm:t>
        <a:bodyPr/>
        <a:lstStyle/>
        <a:p>
          <a:endParaRPr lang="es-ES" sz="5400"/>
        </a:p>
      </dgm:t>
    </dgm:pt>
    <dgm:pt modelId="{C1D510EE-89DC-49F5-88B2-6556CBCF8191}" type="sibTrans" cxnId="{DFCBB261-33D6-4075-93D9-64E98BF0CFC7}">
      <dgm:prSet/>
      <dgm:spPr/>
      <dgm:t>
        <a:bodyPr/>
        <a:lstStyle/>
        <a:p>
          <a:endParaRPr lang="es-ES" sz="5400"/>
        </a:p>
      </dgm:t>
    </dgm:pt>
    <dgm:pt modelId="{BB8DC338-7AC0-49EC-8BB5-4EEEB5D2A601}">
      <dgm:prSet phldrT="[Texto]" custT="1"/>
      <dgm:spPr/>
      <dgm:t>
        <a:bodyPr/>
        <a:lstStyle/>
        <a:p>
          <a:r>
            <a:rPr lang="es-ES" sz="1200" dirty="0" smtClean="0"/>
            <a:t>COMERCIO</a:t>
          </a:r>
          <a:r>
            <a:rPr lang="es-ES" sz="2000" dirty="0" smtClean="0"/>
            <a:t>	</a:t>
          </a:r>
          <a:endParaRPr lang="es-ES" sz="2000" dirty="0"/>
        </a:p>
      </dgm:t>
    </dgm:pt>
    <dgm:pt modelId="{46A294B4-0463-4CFF-8422-5B2132AAA4A8}" type="parTrans" cxnId="{31201FE8-8F18-418E-BDD2-8827ED8889CA}">
      <dgm:prSet/>
      <dgm:spPr/>
      <dgm:t>
        <a:bodyPr/>
        <a:lstStyle/>
        <a:p>
          <a:endParaRPr lang="es-ES" sz="5400"/>
        </a:p>
      </dgm:t>
    </dgm:pt>
    <dgm:pt modelId="{9AF5213B-E686-46DA-AB44-59CC25042CDE}" type="sibTrans" cxnId="{31201FE8-8F18-418E-BDD2-8827ED8889CA}">
      <dgm:prSet/>
      <dgm:spPr/>
      <dgm:t>
        <a:bodyPr/>
        <a:lstStyle/>
        <a:p>
          <a:endParaRPr lang="es-ES" sz="5400"/>
        </a:p>
      </dgm:t>
    </dgm:pt>
    <dgm:pt modelId="{5F92052D-3055-4C02-AB35-98978E6EDA6F}">
      <dgm:prSet phldrT="[Texto]" custT="1"/>
      <dgm:spPr/>
      <dgm:t>
        <a:bodyPr/>
        <a:lstStyle/>
        <a:p>
          <a:r>
            <a:rPr lang="es-ES" sz="1200" dirty="0" smtClean="0"/>
            <a:t>GÉNERO</a:t>
          </a:r>
          <a:endParaRPr lang="es-ES" sz="2000" dirty="0"/>
        </a:p>
      </dgm:t>
    </dgm:pt>
    <dgm:pt modelId="{48E927F8-FE47-442A-902F-7C1A36E0DEE7}" type="parTrans" cxnId="{FD6A5506-640D-490E-9B8F-7B2CC5030D68}">
      <dgm:prSet/>
      <dgm:spPr/>
      <dgm:t>
        <a:bodyPr/>
        <a:lstStyle/>
        <a:p>
          <a:endParaRPr lang="es-ES" sz="5400"/>
        </a:p>
      </dgm:t>
    </dgm:pt>
    <dgm:pt modelId="{6727CA21-F0E3-4B88-9066-5DC7567B8606}" type="sibTrans" cxnId="{FD6A5506-640D-490E-9B8F-7B2CC5030D68}">
      <dgm:prSet/>
      <dgm:spPr/>
      <dgm:t>
        <a:bodyPr/>
        <a:lstStyle/>
        <a:p>
          <a:endParaRPr lang="es-ES" sz="5400"/>
        </a:p>
      </dgm:t>
    </dgm:pt>
    <dgm:pt modelId="{19C73AAB-37FF-43B2-9AA7-2C2F0221D75A}">
      <dgm:prSet custT="1"/>
      <dgm:spPr/>
      <dgm:t>
        <a:bodyPr/>
        <a:lstStyle/>
        <a:p>
          <a:r>
            <a:rPr lang="es-ES" sz="1200" dirty="0" err="1" smtClean="0"/>
            <a:t>PYMEs</a:t>
          </a:r>
          <a:endParaRPr lang="es-ES" sz="2000" dirty="0"/>
        </a:p>
      </dgm:t>
    </dgm:pt>
    <dgm:pt modelId="{2C7B4999-419E-4F40-9E7B-DEDB5A1B78D9}" type="parTrans" cxnId="{4E5EBF5A-F43E-46AA-8930-B445A8D6FAC6}">
      <dgm:prSet/>
      <dgm:spPr/>
      <dgm:t>
        <a:bodyPr/>
        <a:lstStyle/>
        <a:p>
          <a:endParaRPr lang="es-ES" sz="5400"/>
        </a:p>
      </dgm:t>
    </dgm:pt>
    <dgm:pt modelId="{722915BB-5B44-491D-8E9A-07C42F607099}" type="sibTrans" cxnId="{4E5EBF5A-F43E-46AA-8930-B445A8D6FAC6}">
      <dgm:prSet/>
      <dgm:spPr/>
      <dgm:t>
        <a:bodyPr/>
        <a:lstStyle/>
        <a:p>
          <a:endParaRPr lang="es-ES" sz="5400"/>
        </a:p>
      </dgm:t>
    </dgm:pt>
    <dgm:pt modelId="{8349F4D9-D867-49D9-948A-7BD5EE245A5F}" type="pres">
      <dgm:prSet presAssocID="{9F4D3402-4753-4223-A791-48C1122BD04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D06525C-7A27-4D14-8F33-64C0371C5C6C}" type="pres">
      <dgm:prSet presAssocID="{EA3058B8-5970-4979-AD3C-896E8A99191E}" presName="Accent1" presStyleCnt="0"/>
      <dgm:spPr/>
    </dgm:pt>
    <dgm:pt modelId="{B5C00ABF-7F72-49A4-9F77-3CDF2CDF3A7E}" type="pres">
      <dgm:prSet presAssocID="{EA3058B8-5970-4979-AD3C-896E8A99191E}" presName="Accent" presStyleLbl="node1" presStyleIdx="0" presStyleCnt="4"/>
      <dgm:spPr>
        <a:solidFill>
          <a:schemeClr val="tx1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6873E667-558C-4B6A-B96D-7063E010CC28}" type="pres">
      <dgm:prSet presAssocID="{EA3058B8-5970-4979-AD3C-896E8A99191E}" presName="Parent1" presStyleLbl="revTx" presStyleIdx="0" presStyleCnt="4" custScaleX="1366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A567E1-3843-40AD-AAA4-14C452A6C048}" type="pres">
      <dgm:prSet presAssocID="{BB8DC338-7AC0-49EC-8BB5-4EEEB5D2A601}" presName="Accent2" presStyleCnt="0"/>
      <dgm:spPr/>
    </dgm:pt>
    <dgm:pt modelId="{64534E9D-F5E0-4FA6-BC9F-9409E74C692B}" type="pres">
      <dgm:prSet presAssocID="{BB8DC338-7AC0-49EC-8BB5-4EEEB5D2A601}" presName="Accent" presStyleLbl="node1" presStyleIdx="1" presStyleCnt="4"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s-ES"/>
        </a:p>
      </dgm:t>
    </dgm:pt>
    <dgm:pt modelId="{96B593E6-29BB-4882-8C32-10108FA5DBA5}" type="pres">
      <dgm:prSet presAssocID="{BB8DC338-7AC0-49EC-8BB5-4EEEB5D2A601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9C348-0DC9-4B33-933C-43CBD5899B25}" type="pres">
      <dgm:prSet presAssocID="{5F92052D-3055-4C02-AB35-98978E6EDA6F}" presName="Accent3" presStyleCnt="0"/>
      <dgm:spPr/>
    </dgm:pt>
    <dgm:pt modelId="{BACF4F90-62B4-442C-8CC8-CD63EFA66F6D}" type="pres">
      <dgm:prSet presAssocID="{5F92052D-3055-4C02-AB35-98978E6EDA6F}" presName="Accent" presStyleLbl="node1" presStyleIdx="2" presStyleCnt="4"/>
      <dgm:spPr>
        <a:solidFill>
          <a:srgbClr val="0070C0"/>
        </a:solidFill>
      </dgm:spPr>
      <dgm:t>
        <a:bodyPr/>
        <a:lstStyle/>
        <a:p>
          <a:endParaRPr lang="es-ES"/>
        </a:p>
      </dgm:t>
    </dgm:pt>
    <dgm:pt modelId="{A847E91C-B488-4428-A7BC-48CC4C3AB7A1}" type="pres">
      <dgm:prSet presAssocID="{5F92052D-3055-4C02-AB35-98978E6EDA6F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D70A79-5B34-404C-860F-3DB8DBDE4806}" type="pres">
      <dgm:prSet presAssocID="{19C73AAB-37FF-43B2-9AA7-2C2F0221D75A}" presName="Accent4" presStyleCnt="0"/>
      <dgm:spPr/>
    </dgm:pt>
    <dgm:pt modelId="{9C379E03-DBE1-4E3D-BEC7-C2F60BA23113}" type="pres">
      <dgm:prSet presAssocID="{19C73AAB-37FF-43B2-9AA7-2C2F0221D75A}" presName="Accent" presStyleLbl="node1" presStyleIdx="3" presStyleCnt="4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es-ES"/>
        </a:p>
      </dgm:t>
    </dgm:pt>
    <dgm:pt modelId="{56EE9807-9725-4D6B-898B-EB0ED31CDDF8}" type="pres">
      <dgm:prSet presAssocID="{19C73AAB-37FF-43B2-9AA7-2C2F0221D75A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CC08ED9-28C7-4B73-9722-3934E4FD8F94}" type="presOf" srcId="{5F92052D-3055-4C02-AB35-98978E6EDA6F}" destId="{A847E91C-B488-4428-A7BC-48CC4C3AB7A1}" srcOrd="0" destOrd="0" presId="urn:microsoft.com/office/officeart/2009/layout/CircleArrowProcess"/>
    <dgm:cxn modelId="{E45CD57E-566D-4D05-907E-2BAE92DE49EB}" type="presOf" srcId="{EA3058B8-5970-4979-AD3C-896E8A99191E}" destId="{6873E667-558C-4B6A-B96D-7063E010CC28}" srcOrd="0" destOrd="0" presId="urn:microsoft.com/office/officeart/2009/layout/CircleArrowProcess"/>
    <dgm:cxn modelId="{DFCBB261-33D6-4075-93D9-64E98BF0CFC7}" srcId="{9F4D3402-4753-4223-A791-48C1122BD041}" destId="{EA3058B8-5970-4979-AD3C-896E8A99191E}" srcOrd="0" destOrd="0" parTransId="{51C9B576-E217-4152-944D-E3FCB369CE2E}" sibTransId="{C1D510EE-89DC-49F5-88B2-6556CBCF8191}"/>
    <dgm:cxn modelId="{4E5EBF5A-F43E-46AA-8930-B445A8D6FAC6}" srcId="{9F4D3402-4753-4223-A791-48C1122BD041}" destId="{19C73AAB-37FF-43B2-9AA7-2C2F0221D75A}" srcOrd="3" destOrd="0" parTransId="{2C7B4999-419E-4F40-9E7B-DEDB5A1B78D9}" sibTransId="{722915BB-5B44-491D-8E9A-07C42F607099}"/>
    <dgm:cxn modelId="{496209BB-5A1A-403A-9DF3-6B33DA16F1BF}" type="presOf" srcId="{9F4D3402-4753-4223-A791-48C1122BD041}" destId="{8349F4D9-D867-49D9-948A-7BD5EE245A5F}" srcOrd="0" destOrd="0" presId="urn:microsoft.com/office/officeart/2009/layout/CircleArrowProcess"/>
    <dgm:cxn modelId="{E52E2E2B-32BE-4DF9-A99F-5B1CBC4B37C5}" type="presOf" srcId="{19C73AAB-37FF-43B2-9AA7-2C2F0221D75A}" destId="{56EE9807-9725-4D6B-898B-EB0ED31CDDF8}" srcOrd="0" destOrd="0" presId="urn:microsoft.com/office/officeart/2009/layout/CircleArrowProcess"/>
    <dgm:cxn modelId="{70143482-399D-4960-895F-1274C2B90812}" type="presOf" srcId="{BB8DC338-7AC0-49EC-8BB5-4EEEB5D2A601}" destId="{96B593E6-29BB-4882-8C32-10108FA5DBA5}" srcOrd="0" destOrd="0" presId="urn:microsoft.com/office/officeart/2009/layout/CircleArrowProcess"/>
    <dgm:cxn modelId="{31201FE8-8F18-418E-BDD2-8827ED8889CA}" srcId="{9F4D3402-4753-4223-A791-48C1122BD041}" destId="{BB8DC338-7AC0-49EC-8BB5-4EEEB5D2A601}" srcOrd="1" destOrd="0" parTransId="{46A294B4-0463-4CFF-8422-5B2132AAA4A8}" sibTransId="{9AF5213B-E686-46DA-AB44-59CC25042CDE}"/>
    <dgm:cxn modelId="{FD6A5506-640D-490E-9B8F-7B2CC5030D68}" srcId="{9F4D3402-4753-4223-A791-48C1122BD041}" destId="{5F92052D-3055-4C02-AB35-98978E6EDA6F}" srcOrd="2" destOrd="0" parTransId="{48E927F8-FE47-442A-902F-7C1A36E0DEE7}" sibTransId="{6727CA21-F0E3-4B88-9066-5DC7567B8606}"/>
    <dgm:cxn modelId="{F7AAB804-C671-414E-AC4D-B5D35ECDCD1A}" type="presParOf" srcId="{8349F4D9-D867-49D9-948A-7BD5EE245A5F}" destId="{7D06525C-7A27-4D14-8F33-64C0371C5C6C}" srcOrd="0" destOrd="0" presId="urn:microsoft.com/office/officeart/2009/layout/CircleArrowProcess"/>
    <dgm:cxn modelId="{48BD8EDF-2FC9-4544-BD91-C77768A58E3B}" type="presParOf" srcId="{7D06525C-7A27-4D14-8F33-64C0371C5C6C}" destId="{B5C00ABF-7F72-49A4-9F77-3CDF2CDF3A7E}" srcOrd="0" destOrd="0" presId="urn:microsoft.com/office/officeart/2009/layout/CircleArrowProcess"/>
    <dgm:cxn modelId="{EA575701-1C43-46B2-9FEE-BF71D13FE743}" type="presParOf" srcId="{8349F4D9-D867-49D9-948A-7BD5EE245A5F}" destId="{6873E667-558C-4B6A-B96D-7063E010CC28}" srcOrd="1" destOrd="0" presId="urn:microsoft.com/office/officeart/2009/layout/CircleArrowProcess"/>
    <dgm:cxn modelId="{4B58112E-70B9-40C7-82DA-665A70E04D2F}" type="presParOf" srcId="{8349F4D9-D867-49D9-948A-7BD5EE245A5F}" destId="{95A567E1-3843-40AD-AAA4-14C452A6C048}" srcOrd="2" destOrd="0" presId="urn:microsoft.com/office/officeart/2009/layout/CircleArrowProcess"/>
    <dgm:cxn modelId="{56A76014-3226-4EAC-886F-F342F269E521}" type="presParOf" srcId="{95A567E1-3843-40AD-AAA4-14C452A6C048}" destId="{64534E9D-F5E0-4FA6-BC9F-9409E74C692B}" srcOrd="0" destOrd="0" presId="urn:microsoft.com/office/officeart/2009/layout/CircleArrowProcess"/>
    <dgm:cxn modelId="{86451E6B-D93E-4D18-A7C9-B6695B54BF4D}" type="presParOf" srcId="{8349F4D9-D867-49D9-948A-7BD5EE245A5F}" destId="{96B593E6-29BB-4882-8C32-10108FA5DBA5}" srcOrd="3" destOrd="0" presId="urn:microsoft.com/office/officeart/2009/layout/CircleArrowProcess"/>
    <dgm:cxn modelId="{0AAEAC01-807E-43F3-9135-755E38F432B4}" type="presParOf" srcId="{8349F4D9-D867-49D9-948A-7BD5EE245A5F}" destId="{4EC9C348-0DC9-4B33-933C-43CBD5899B25}" srcOrd="4" destOrd="0" presId="urn:microsoft.com/office/officeart/2009/layout/CircleArrowProcess"/>
    <dgm:cxn modelId="{F179C713-FA7A-483E-8CE4-895F6CE1E5FA}" type="presParOf" srcId="{4EC9C348-0DC9-4B33-933C-43CBD5899B25}" destId="{BACF4F90-62B4-442C-8CC8-CD63EFA66F6D}" srcOrd="0" destOrd="0" presId="urn:microsoft.com/office/officeart/2009/layout/CircleArrowProcess"/>
    <dgm:cxn modelId="{33CB98CB-A765-4EC8-86A4-5F75C244DDBD}" type="presParOf" srcId="{8349F4D9-D867-49D9-948A-7BD5EE245A5F}" destId="{A847E91C-B488-4428-A7BC-48CC4C3AB7A1}" srcOrd="5" destOrd="0" presId="urn:microsoft.com/office/officeart/2009/layout/CircleArrowProcess"/>
    <dgm:cxn modelId="{0FB5232C-C963-4261-8E6B-412D3164AFB1}" type="presParOf" srcId="{8349F4D9-D867-49D9-948A-7BD5EE245A5F}" destId="{10D70A79-5B34-404C-860F-3DB8DBDE4806}" srcOrd="6" destOrd="0" presId="urn:microsoft.com/office/officeart/2009/layout/CircleArrowProcess"/>
    <dgm:cxn modelId="{937D9457-34D3-4EE1-899B-4D00528843AF}" type="presParOf" srcId="{10D70A79-5B34-404C-860F-3DB8DBDE4806}" destId="{9C379E03-DBE1-4E3D-BEC7-C2F60BA23113}" srcOrd="0" destOrd="0" presId="urn:microsoft.com/office/officeart/2009/layout/CircleArrowProcess"/>
    <dgm:cxn modelId="{3B41E7AB-BD79-432A-A66F-96F6F829B105}" type="presParOf" srcId="{8349F4D9-D867-49D9-948A-7BD5EE245A5F}" destId="{56EE9807-9725-4D6B-898B-EB0ED31CDDF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BA7D3B-FF02-44C0-A96E-F0648D7D37E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4C33C61-6F0F-45C6-8DE7-62F2A08959A0}">
      <dgm:prSet phldrT="[Texto]"/>
      <dgm:spPr>
        <a:solidFill>
          <a:schemeClr val="accent3">
            <a:lumMod val="75000"/>
          </a:schemeClr>
        </a:solidFill>
        <a:effectLst>
          <a:softEdge rad="31750"/>
        </a:effectLst>
      </dgm:spPr>
      <dgm:t>
        <a:bodyPr/>
        <a:lstStyle/>
        <a:p>
          <a:r>
            <a:rPr lang="es-ES" dirty="0" smtClean="0"/>
            <a:t>Objetivo</a:t>
          </a:r>
          <a:endParaRPr lang="es-ES" dirty="0"/>
        </a:p>
      </dgm:t>
    </dgm:pt>
    <dgm:pt modelId="{54B4ABA1-1A77-4F91-A500-50F100253AB6}" type="parTrans" cxnId="{A8C7F169-A1D5-4BDF-8F39-112D4A6084AC}">
      <dgm:prSet/>
      <dgm:spPr/>
      <dgm:t>
        <a:bodyPr/>
        <a:lstStyle/>
        <a:p>
          <a:endParaRPr lang="es-ES"/>
        </a:p>
      </dgm:t>
    </dgm:pt>
    <dgm:pt modelId="{7B661CAF-52BD-4853-8496-895D061BA9B0}" type="sibTrans" cxnId="{A8C7F169-A1D5-4BDF-8F39-112D4A6084AC}">
      <dgm:prSet/>
      <dgm:spPr/>
      <dgm:t>
        <a:bodyPr/>
        <a:lstStyle/>
        <a:p>
          <a:endParaRPr lang="es-ES"/>
        </a:p>
      </dgm:t>
    </dgm:pt>
    <dgm:pt modelId="{9E70EA6C-335D-4D82-88B5-FD280BF2DF0F}">
      <dgm:prSet phldrT="[Texto]" custT="1"/>
      <dgm:spPr/>
      <dgm:t>
        <a:bodyPr/>
        <a:lstStyle/>
        <a:p>
          <a:pPr algn="ctr"/>
          <a:r>
            <a:rPr lang="es-ES" sz="1800" b="1" dirty="0" smtClean="0"/>
            <a:t>Aumentar exportaciones a mercados no comunitarios en sectores con potencial exportador</a:t>
          </a:r>
          <a:endParaRPr lang="es-ES" sz="1800" b="1" dirty="0"/>
        </a:p>
      </dgm:t>
    </dgm:pt>
    <dgm:pt modelId="{21C4BB64-8CA1-4A16-A474-409DA67FD8A3}" type="parTrans" cxnId="{6428E8BC-BF16-4AD6-A902-E20D2D6C99FE}">
      <dgm:prSet/>
      <dgm:spPr/>
      <dgm:t>
        <a:bodyPr/>
        <a:lstStyle/>
        <a:p>
          <a:endParaRPr lang="es-ES"/>
        </a:p>
      </dgm:t>
    </dgm:pt>
    <dgm:pt modelId="{83ADB05E-58FE-4853-9AC5-FB73C3407C36}" type="sibTrans" cxnId="{6428E8BC-BF16-4AD6-A902-E20D2D6C99FE}">
      <dgm:prSet/>
      <dgm:spPr/>
      <dgm:t>
        <a:bodyPr/>
        <a:lstStyle/>
        <a:p>
          <a:endParaRPr lang="es-ES"/>
        </a:p>
      </dgm:t>
    </dgm:pt>
    <dgm:pt modelId="{5C5F0F1B-8678-4C2F-A12C-3EAE02EDF82E}">
      <dgm:prSet phldrT="[Texto]"/>
      <dgm:spPr>
        <a:solidFill>
          <a:schemeClr val="accent2">
            <a:lumMod val="50000"/>
          </a:schemeClr>
        </a:solidFill>
        <a:effectLst>
          <a:softEdge rad="31750"/>
        </a:effectLst>
      </dgm:spPr>
      <dgm:t>
        <a:bodyPr/>
        <a:lstStyle/>
        <a:p>
          <a:r>
            <a:rPr lang="es-ES" b="0" dirty="0" smtClean="0"/>
            <a:t>Elección</a:t>
          </a:r>
          <a:endParaRPr lang="es-ES" b="0" dirty="0"/>
        </a:p>
      </dgm:t>
    </dgm:pt>
    <dgm:pt modelId="{3B931D2E-8DB8-4757-AF11-512A949F354E}" type="parTrans" cxnId="{2F84EE50-9C7E-4791-84D7-57261BD1D96B}">
      <dgm:prSet/>
      <dgm:spPr/>
      <dgm:t>
        <a:bodyPr/>
        <a:lstStyle/>
        <a:p>
          <a:endParaRPr lang="es-ES"/>
        </a:p>
      </dgm:t>
    </dgm:pt>
    <dgm:pt modelId="{11D4AAD1-574A-4F14-9D39-678278A2891C}" type="sibTrans" cxnId="{2F84EE50-9C7E-4791-84D7-57261BD1D96B}">
      <dgm:prSet/>
      <dgm:spPr/>
      <dgm:t>
        <a:bodyPr/>
        <a:lstStyle/>
        <a:p>
          <a:endParaRPr lang="es-ES"/>
        </a:p>
      </dgm:t>
    </dgm:pt>
    <dgm:pt modelId="{A326F295-5D1D-433C-86E6-DBA072D0F0B6}">
      <dgm:prSet phldrT="[Texto]" custT="1"/>
      <dgm:spPr/>
      <dgm:t>
        <a:bodyPr/>
        <a:lstStyle/>
        <a:p>
          <a:pPr algn="ctr"/>
          <a:r>
            <a:rPr lang="es-ES" sz="1400" b="1" dirty="0" smtClean="0"/>
            <a:t>Análisis cuantitativo </a:t>
          </a:r>
          <a:r>
            <a:rPr lang="es-ES" sz="1400" dirty="0" smtClean="0"/>
            <a:t>de una serie de indicadores objetivos sobre el potencial de los mercados para nuestras empresas</a:t>
          </a:r>
          <a:endParaRPr lang="es-ES" sz="1400" dirty="0"/>
        </a:p>
      </dgm:t>
    </dgm:pt>
    <dgm:pt modelId="{C8607980-3E7F-4D39-BDC4-E055E574618C}" type="parTrans" cxnId="{63333F30-F358-47A0-A8B3-2951EEB73364}">
      <dgm:prSet/>
      <dgm:spPr/>
      <dgm:t>
        <a:bodyPr/>
        <a:lstStyle/>
        <a:p>
          <a:endParaRPr lang="es-ES"/>
        </a:p>
      </dgm:t>
    </dgm:pt>
    <dgm:pt modelId="{73E0DE1F-78F1-469B-B252-79D8D12D640D}" type="sibTrans" cxnId="{63333F30-F358-47A0-A8B3-2951EEB73364}">
      <dgm:prSet/>
      <dgm:spPr/>
      <dgm:t>
        <a:bodyPr/>
        <a:lstStyle/>
        <a:p>
          <a:endParaRPr lang="es-ES"/>
        </a:p>
      </dgm:t>
    </dgm:pt>
    <dgm:pt modelId="{8A548E08-45B5-40ED-9692-8AC4DA638D33}">
      <dgm:prSet phldrT="[Texto]"/>
      <dgm:spPr>
        <a:solidFill>
          <a:schemeClr val="accent5">
            <a:lumMod val="50000"/>
          </a:schemeClr>
        </a:solidFill>
        <a:effectLst>
          <a:softEdge rad="31750"/>
        </a:effectLst>
      </dgm:spPr>
      <dgm:t>
        <a:bodyPr/>
        <a:lstStyle/>
        <a:p>
          <a:r>
            <a:rPr lang="es-ES" dirty="0" smtClean="0"/>
            <a:t>Países</a:t>
          </a:r>
          <a:endParaRPr lang="es-ES" dirty="0"/>
        </a:p>
      </dgm:t>
    </dgm:pt>
    <dgm:pt modelId="{4C1AFEBA-B82D-4EB4-AF6C-BA7122D8FAC9}" type="parTrans" cxnId="{DA787652-632E-4823-8934-7BE889F87118}">
      <dgm:prSet/>
      <dgm:spPr/>
      <dgm:t>
        <a:bodyPr/>
        <a:lstStyle/>
        <a:p>
          <a:endParaRPr lang="es-ES"/>
        </a:p>
      </dgm:t>
    </dgm:pt>
    <dgm:pt modelId="{7177FC02-67E1-47FD-9804-4981BAF3AE3C}" type="sibTrans" cxnId="{DA787652-632E-4823-8934-7BE889F87118}">
      <dgm:prSet/>
      <dgm:spPr/>
      <dgm:t>
        <a:bodyPr/>
        <a:lstStyle/>
        <a:p>
          <a:endParaRPr lang="es-ES"/>
        </a:p>
      </dgm:t>
    </dgm:pt>
    <dgm:pt modelId="{14A5186C-2C99-4A2E-8953-0428883F6BE4}">
      <dgm:prSet phldrT="[Texto]" custT="1"/>
      <dgm:spPr/>
      <dgm:t>
        <a:bodyPr/>
        <a:lstStyle/>
        <a:p>
          <a:pPr algn="ctr"/>
          <a:r>
            <a:rPr lang="es-ES" sz="1800" b="0" dirty="0" smtClean="0"/>
            <a:t>Brasil, Canadá, China, Corea, Estados Unidos, India, Japón, Marruecos, México, Rusia, Sudáfrica y Turquía.</a:t>
          </a:r>
          <a:endParaRPr lang="es-ES" sz="1800" b="0" dirty="0"/>
        </a:p>
      </dgm:t>
    </dgm:pt>
    <dgm:pt modelId="{6CCB118D-0A62-4DC3-AC35-F9AFC657101D}" type="parTrans" cxnId="{69285F99-AA43-4592-93BB-3A67B3302B34}">
      <dgm:prSet/>
      <dgm:spPr/>
      <dgm:t>
        <a:bodyPr/>
        <a:lstStyle/>
        <a:p>
          <a:endParaRPr lang="es-ES"/>
        </a:p>
      </dgm:t>
    </dgm:pt>
    <dgm:pt modelId="{3051CB66-1BE7-4543-B657-C91A9AFFBD55}" type="sibTrans" cxnId="{69285F99-AA43-4592-93BB-3A67B3302B34}">
      <dgm:prSet/>
      <dgm:spPr/>
      <dgm:t>
        <a:bodyPr/>
        <a:lstStyle/>
        <a:p>
          <a:endParaRPr lang="es-ES"/>
        </a:p>
      </dgm:t>
    </dgm:pt>
    <dgm:pt modelId="{FD0CA57D-0DC3-4AC6-820E-3A8313D6E082}">
      <dgm:prSet phldrT="[Texto]" custT="1"/>
      <dgm:spPr/>
      <dgm:t>
        <a:bodyPr/>
        <a:lstStyle/>
        <a:p>
          <a:pPr algn="ctr"/>
          <a:r>
            <a:rPr lang="es-ES" sz="1400" dirty="0" smtClean="0"/>
            <a:t>Complementado con la </a:t>
          </a:r>
          <a:r>
            <a:rPr lang="es-ES" sz="1400" b="1" dirty="0" smtClean="0"/>
            <a:t>información cualitativa </a:t>
          </a:r>
          <a:r>
            <a:rPr lang="es-ES" sz="1400" dirty="0" smtClean="0"/>
            <a:t>proporcionada por la red de Oficinas Económicas y Comerciales en el exterior y por ICEX</a:t>
          </a:r>
          <a:endParaRPr lang="es-ES" sz="1400" dirty="0"/>
        </a:p>
      </dgm:t>
    </dgm:pt>
    <dgm:pt modelId="{D4787A63-5E8E-420A-B2C0-F1433EA82950}" type="parTrans" cxnId="{4D71F051-BBE7-4F7D-A9CA-E9F8F83816C6}">
      <dgm:prSet/>
      <dgm:spPr/>
      <dgm:t>
        <a:bodyPr/>
        <a:lstStyle/>
        <a:p>
          <a:endParaRPr lang="es-ES"/>
        </a:p>
      </dgm:t>
    </dgm:pt>
    <dgm:pt modelId="{08EB0161-D158-400D-9520-9CFE5183AEDB}" type="sibTrans" cxnId="{4D71F051-BBE7-4F7D-A9CA-E9F8F83816C6}">
      <dgm:prSet/>
      <dgm:spPr/>
      <dgm:t>
        <a:bodyPr/>
        <a:lstStyle/>
        <a:p>
          <a:endParaRPr lang="es-ES"/>
        </a:p>
      </dgm:t>
    </dgm:pt>
    <dgm:pt modelId="{469EA3EE-8E9E-419C-9EE9-AF9C579C1B44}" type="pres">
      <dgm:prSet presAssocID="{26BA7D3B-FF02-44C0-A96E-F0648D7D37E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CCD492-0928-4885-9EF3-492BA1D3D871}" type="pres">
      <dgm:prSet presAssocID="{04C33C61-6F0F-45C6-8DE7-62F2A08959A0}" presName="composite" presStyleCnt="0"/>
      <dgm:spPr/>
    </dgm:pt>
    <dgm:pt modelId="{F8FC2EF2-AE63-4593-853E-73D8856901F0}" type="pres">
      <dgm:prSet presAssocID="{04C33C61-6F0F-45C6-8DE7-62F2A08959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2F3FB0-1FC0-4ADD-968C-D93A11ACA29A}" type="pres">
      <dgm:prSet presAssocID="{04C33C61-6F0F-45C6-8DE7-62F2A08959A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8A25F5-5C89-4175-AFFC-BD23CC908C3F}" type="pres">
      <dgm:prSet presAssocID="{7B661CAF-52BD-4853-8496-895D061BA9B0}" presName="sp" presStyleCnt="0"/>
      <dgm:spPr/>
    </dgm:pt>
    <dgm:pt modelId="{7616C3F1-EDED-4B76-A640-7646305834B2}" type="pres">
      <dgm:prSet presAssocID="{5C5F0F1B-8678-4C2F-A12C-3EAE02EDF82E}" presName="composite" presStyleCnt="0"/>
      <dgm:spPr/>
    </dgm:pt>
    <dgm:pt modelId="{D989B76E-88B0-4ADA-9B3D-2B382A0EFFF6}" type="pres">
      <dgm:prSet presAssocID="{5C5F0F1B-8678-4C2F-A12C-3EAE02EDF82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52D55F-647E-4FB2-BC02-93E17A99F9BB}" type="pres">
      <dgm:prSet presAssocID="{5C5F0F1B-8678-4C2F-A12C-3EAE02EDF82E}" presName="descendantText" presStyleLbl="alignAcc1" presStyleIdx="1" presStyleCnt="3" custScaleY="13740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339270-2DD5-42CE-9E83-38FCFBC72467}" type="pres">
      <dgm:prSet presAssocID="{11D4AAD1-574A-4F14-9D39-678278A2891C}" presName="sp" presStyleCnt="0"/>
      <dgm:spPr/>
    </dgm:pt>
    <dgm:pt modelId="{E6A41D23-AB1B-4312-88C5-8A3860AC4083}" type="pres">
      <dgm:prSet presAssocID="{8A548E08-45B5-40ED-9692-8AC4DA638D33}" presName="composite" presStyleCnt="0"/>
      <dgm:spPr/>
    </dgm:pt>
    <dgm:pt modelId="{8E860674-825F-437B-B90E-D4E5B0D6EEF5}" type="pres">
      <dgm:prSet presAssocID="{8A548E08-45B5-40ED-9692-8AC4DA638D3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F27988-F76E-4468-95F1-27F3A23FA7C2}" type="pres">
      <dgm:prSet presAssocID="{8A548E08-45B5-40ED-9692-8AC4DA638D33}" presName="descendantText" presStyleLbl="alignAcc1" presStyleIdx="2" presStyleCnt="3" custLinFactNeighborX="-359" custLinFactNeighborY="201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AA3BC0-4E25-4A7C-B520-F89BC9D08F53}" type="presOf" srcId="{9E70EA6C-335D-4D82-88B5-FD280BF2DF0F}" destId="{A02F3FB0-1FC0-4ADD-968C-D93A11ACA29A}" srcOrd="0" destOrd="0" presId="urn:microsoft.com/office/officeart/2005/8/layout/chevron2"/>
    <dgm:cxn modelId="{0B82C728-E239-4D62-ABB2-8FEEBC6D7740}" type="presOf" srcId="{5C5F0F1B-8678-4C2F-A12C-3EAE02EDF82E}" destId="{D989B76E-88B0-4ADA-9B3D-2B382A0EFFF6}" srcOrd="0" destOrd="0" presId="urn:microsoft.com/office/officeart/2005/8/layout/chevron2"/>
    <dgm:cxn modelId="{4D71F051-BBE7-4F7D-A9CA-E9F8F83816C6}" srcId="{5C5F0F1B-8678-4C2F-A12C-3EAE02EDF82E}" destId="{FD0CA57D-0DC3-4AC6-820E-3A8313D6E082}" srcOrd="1" destOrd="0" parTransId="{D4787A63-5E8E-420A-B2C0-F1433EA82950}" sibTransId="{08EB0161-D158-400D-9520-9CFE5183AEDB}"/>
    <dgm:cxn modelId="{2F84EE50-9C7E-4791-84D7-57261BD1D96B}" srcId="{26BA7D3B-FF02-44C0-A96E-F0648D7D37EB}" destId="{5C5F0F1B-8678-4C2F-A12C-3EAE02EDF82E}" srcOrd="1" destOrd="0" parTransId="{3B931D2E-8DB8-4757-AF11-512A949F354E}" sibTransId="{11D4AAD1-574A-4F14-9D39-678278A2891C}"/>
    <dgm:cxn modelId="{DA787652-632E-4823-8934-7BE889F87118}" srcId="{26BA7D3B-FF02-44C0-A96E-F0648D7D37EB}" destId="{8A548E08-45B5-40ED-9692-8AC4DA638D33}" srcOrd="2" destOrd="0" parTransId="{4C1AFEBA-B82D-4EB4-AF6C-BA7122D8FAC9}" sibTransId="{7177FC02-67E1-47FD-9804-4981BAF3AE3C}"/>
    <dgm:cxn modelId="{CB6C4616-86EA-45CB-9A5F-77B741E4D0EC}" type="presOf" srcId="{26BA7D3B-FF02-44C0-A96E-F0648D7D37EB}" destId="{469EA3EE-8E9E-419C-9EE9-AF9C579C1B44}" srcOrd="0" destOrd="0" presId="urn:microsoft.com/office/officeart/2005/8/layout/chevron2"/>
    <dgm:cxn modelId="{A8C7F169-A1D5-4BDF-8F39-112D4A6084AC}" srcId="{26BA7D3B-FF02-44C0-A96E-F0648D7D37EB}" destId="{04C33C61-6F0F-45C6-8DE7-62F2A08959A0}" srcOrd="0" destOrd="0" parTransId="{54B4ABA1-1A77-4F91-A500-50F100253AB6}" sibTransId="{7B661CAF-52BD-4853-8496-895D061BA9B0}"/>
    <dgm:cxn modelId="{63333F30-F358-47A0-A8B3-2951EEB73364}" srcId="{5C5F0F1B-8678-4C2F-A12C-3EAE02EDF82E}" destId="{A326F295-5D1D-433C-86E6-DBA072D0F0B6}" srcOrd="0" destOrd="0" parTransId="{C8607980-3E7F-4D39-BDC4-E055E574618C}" sibTransId="{73E0DE1F-78F1-469B-B252-79D8D12D640D}"/>
    <dgm:cxn modelId="{173A95F0-5A38-4747-B2DA-E6B3D9C48AF3}" type="presOf" srcId="{A326F295-5D1D-433C-86E6-DBA072D0F0B6}" destId="{4E52D55F-647E-4FB2-BC02-93E17A99F9BB}" srcOrd="0" destOrd="0" presId="urn:microsoft.com/office/officeart/2005/8/layout/chevron2"/>
    <dgm:cxn modelId="{69285F99-AA43-4592-93BB-3A67B3302B34}" srcId="{8A548E08-45B5-40ED-9692-8AC4DA638D33}" destId="{14A5186C-2C99-4A2E-8953-0428883F6BE4}" srcOrd="0" destOrd="0" parTransId="{6CCB118D-0A62-4DC3-AC35-F9AFC657101D}" sibTransId="{3051CB66-1BE7-4543-B657-C91A9AFFBD55}"/>
    <dgm:cxn modelId="{486603F8-091C-449B-9D5C-67C9BA343616}" type="presOf" srcId="{FD0CA57D-0DC3-4AC6-820E-3A8313D6E082}" destId="{4E52D55F-647E-4FB2-BC02-93E17A99F9BB}" srcOrd="0" destOrd="1" presId="urn:microsoft.com/office/officeart/2005/8/layout/chevron2"/>
    <dgm:cxn modelId="{6101570A-8E74-4003-A4C5-42238F0C402F}" type="presOf" srcId="{04C33C61-6F0F-45C6-8DE7-62F2A08959A0}" destId="{F8FC2EF2-AE63-4593-853E-73D8856901F0}" srcOrd="0" destOrd="0" presId="urn:microsoft.com/office/officeart/2005/8/layout/chevron2"/>
    <dgm:cxn modelId="{6428E8BC-BF16-4AD6-A902-E20D2D6C99FE}" srcId="{04C33C61-6F0F-45C6-8DE7-62F2A08959A0}" destId="{9E70EA6C-335D-4D82-88B5-FD280BF2DF0F}" srcOrd="0" destOrd="0" parTransId="{21C4BB64-8CA1-4A16-A474-409DA67FD8A3}" sibTransId="{83ADB05E-58FE-4853-9AC5-FB73C3407C36}"/>
    <dgm:cxn modelId="{EDE11C8A-0731-48A6-9B12-77AF691E92D8}" type="presOf" srcId="{14A5186C-2C99-4A2E-8953-0428883F6BE4}" destId="{AFF27988-F76E-4468-95F1-27F3A23FA7C2}" srcOrd="0" destOrd="0" presId="urn:microsoft.com/office/officeart/2005/8/layout/chevron2"/>
    <dgm:cxn modelId="{BC55B733-327A-41B8-BF0E-808DF15A7FFD}" type="presOf" srcId="{8A548E08-45B5-40ED-9692-8AC4DA638D33}" destId="{8E860674-825F-437B-B90E-D4E5B0D6EEF5}" srcOrd="0" destOrd="0" presId="urn:microsoft.com/office/officeart/2005/8/layout/chevron2"/>
    <dgm:cxn modelId="{0E2FE887-7CEB-4A10-A683-2822AA143D41}" type="presParOf" srcId="{469EA3EE-8E9E-419C-9EE9-AF9C579C1B44}" destId="{93CCD492-0928-4885-9EF3-492BA1D3D871}" srcOrd="0" destOrd="0" presId="urn:microsoft.com/office/officeart/2005/8/layout/chevron2"/>
    <dgm:cxn modelId="{49DC58D3-5EDF-4332-8719-DD2A31D2DF89}" type="presParOf" srcId="{93CCD492-0928-4885-9EF3-492BA1D3D871}" destId="{F8FC2EF2-AE63-4593-853E-73D8856901F0}" srcOrd="0" destOrd="0" presId="urn:microsoft.com/office/officeart/2005/8/layout/chevron2"/>
    <dgm:cxn modelId="{007C1E7F-14E9-4529-A694-7253CB83ABED}" type="presParOf" srcId="{93CCD492-0928-4885-9EF3-492BA1D3D871}" destId="{A02F3FB0-1FC0-4ADD-968C-D93A11ACA29A}" srcOrd="1" destOrd="0" presId="urn:microsoft.com/office/officeart/2005/8/layout/chevron2"/>
    <dgm:cxn modelId="{DB361609-C983-411F-AC9B-3E8FB0505455}" type="presParOf" srcId="{469EA3EE-8E9E-419C-9EE9-AF9C579C1B44}" destId="{6F8A25F5-5C89-4175-AFFC-BD23CC908C3F}" srcOrd="1" destOrd="0" presId="urn:microsoft.com/office/officeart/2005/8/layout/chevron2"/>
    <dgm:cxn modelId="{29FAFF53-A27E-4A57-9123-B11705597E8D}" type="presParOf" srcId="{469EA3EE-8E9E-419C-9EE9-AF9C579C1B44}" destId="{7616C3F1-EDED-4B76-A640-7646305834B2}" srcOrd="2" destOrd="0" presId="urn:microsoft.com/office/officeart/2005/8/layout/chevron2"/>
    <dgm:cxn modelId="{FAEF9FB9-A7B2-4934-946B-B90A7EB10993}" type="presParOf" srcId="{7616C3F1-EDED-4B76-A640-7646305834B2}" destId="{D989B76E-88B0-4ADA-9B3D-2B382A0EFFF6}" srcOrd="0" destOrd="0" presId="urn:microsoft.com/office/officeart/2005/8/layout/chevron2"/>
    <dgm:cxn modelId="{7F37B8C3-6EC8-4E2F-A35C-CE8AA2E0AABA}" type="presParOf" srcId="{7616C3F1-EDED-4B76-A640-7646305834B2}" destId="{4E52D55F-647E-4FB2-BC02-93E17A99F9BB}" srcOrd="1" destOrd="0" presId="urn:microsoft.com/office/officeart/2005/8/layout/chevron2"/>
    <dgm:cxn modelId="{8AE97AC2-69B6-452A-BFDE-8733C1459507}" type="presParOf" srcId="{469EA3EE-8E9E-419C-9EE9-AF9C579C1B44}" destId="{58339270-2DD5-42CE-9E83-38FCFBC72467}" srcOrd="3" destOrd="0" presId="urn:microsoft.com/office/officeart/2005/8/layout/chevron2"/>
    <dgm:cxn modelId="{6E6D96A8-2764-4B26-A388-5D090B5F0FAB}" type="presParOf" srcId="{469EA3EE-8E9E-419C-9EE9-AF9C579C1B44}" destId="{E6A41D23-AB1B-4312-88C5-8A3860AC4083}" srcOrd="4" destOrd="0" presId="urn:microsoft.com/office/officeart/2005/8/layout/chevron2"/>
    <dgm:cxn modelId="{306E4261-FB8F-44ED-83CA-9F71728DE89A}" type="presParOf" srcId="{E6A41D23-AB1B-4312-88C5-8A3860AC4083}" destId="{8E860674-825F-437B-B90E-D4E5B0D6EEF5}" srcOrd="0" destOrd="0" presId="urn:microsoft.com/office/officeart/2005/8/layout/chevron2"/>
    <dgm:cxn modelId="{E760DC36-7C3D-4A14-977A-7921813BE442}" type="presParOf" srcId="{E6A41D23-AB1B-4312-88C5-8A3860AC4083}" destId="{AFF27988-F76E-4468-95F1-27F3A23FA7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736C357-CCF5-4B6F-9331-D0F211B4CF89}" type="doc">
      <dgm:prSet loTypeId="urn:microsoft.com/office/officeart/2005/8/layout/process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9503882A-1AB9-4613-8CE7-9F0F09CAA807}">
      <dgm:prSet phldrT="[Texto]"/>
      <dgm:spPr>
        <a:effectLst>
          <a:softEdge rad="31750"/>
        </a:effectLst>
      </dgm:spPr>
      <dgm:t>
        <a:bodyPr/>
        <a:lstStyle/>
        <a:p>
          <a:r>
            <a:rPr lang="es-ES" dirty="0" smtClean="0"/>
            <a:t>DIVERSIFICACIÓN DE EXPORTACIONES</a:t>
          </a:r>
          <a:endParaRPr lang="es-ES" dirty="0"/>
        </a:p>
      </dgm:t>
    </dgm:pt>
    <dgm:pt modelId="{9CCC5D4E-3F97-47D9-80C4-B6B61CC3998C}" type="parTrans" cxnId="{A703DFF4-9B54-4AC3-B23B-2EFDFD5BED25}">
      <dgm:prSet/>
      <dgm:spPr/>
      <dgm:t>
        <a:bodyPr/>
        <a:lstStyle/>
        <a:p>
          <a:endParaRPr lang="es-ES"/>
        </a:p>
      </dgm:t>
    </dgm:pt>
    <dgm:pt modelId="{9AF334DD-5C9D-4251-A064-6D4976598CD0}" type="sibTrans" cxnId="{A703DFF4-9B54-4AC3-B23B-2EFDFD5BED25}">
      <dgm:prSet/>
      <dgm:spPr/>
      <dgm:t>
        <a:bodyPr/>
        <a:lstStyle/>
        <a:p>
          <a:endParaRPr lang="es-ES"/>
        </a:p>
      </dgm:t>
    </dgm:pt>
    <dgm:pt modelId="{872F9CE6-86AE-45E5-93A9-6AE7FBB5F09C}">
      <dgm:prSet phldrT="[Texto]"/>
      <dgm:spPr/>
      <dgm:t>
        <a:bodyPr/>
        <a:lstStyle/>
        <a:p>
          <a:r>
            <a:rPr lang="es-ES" dirty="0" smtClean="0"/>
            <a:t>MERCADOS FUERA DE LA U.E.</a:t>
          </a:r>
          <a:endParaRPr lang="es-ES" dirty="0"/>
        </a:p>
      </dgm:t>
    </dgm:pt>
    <dgm:pt modelId="{EB2317EB-C71D-4D5F-B1EF-0620AC27B2FF}" type="parTrans" cxnId="{F92A2E68-D451-4ADD-A64E-6803F7993DA4}">
      <dgm:prSet/>
      <dgm:spPr/>
      <dgm:t>
        <a:bodyPr/>
        <a:lstStyle/>
        <a:p>
          <a:endParaRPr lang="es-ES"/>
        </a:p>
      </dgm:t>
    </dgm:pt>
    <dgm:pt modelId="{07C5BFC8-23EB-4D8A-ACBC-49A6CD78EB85}" type="sibTrans" cxnId="{F92A2E68-D451-4ADD-A64E-6803F7993DA4}">
      <dgm:prSet/>
      <dgm:spPr/>
      <dgm:t>
        <a:bodyPr/>
        <a:lstStyle/>
        <a:p>
          <a:endParaRPr lang="es-ES"/>
        </a:p>
      </dgm:t>
    </dgm:pt>
    <dgm:pt modelId="{ABDF2798-344E-4BCF-B8C1-E1DFACFAA988}">
      <dgm:prSet phldrT="[Texto]"/>
      <dgm:spPr/>
      <dgm:t>
        <a:bodyPr/>
        <a:lstStyle/>
        <a:p>
          <a:r>
            <a:rPr lang="es-ES" dirty="0" smtClean="0"/>
            <a:t>ANÁLISIS POR ÁREAS GEOGRÁFICAS Y SECTORES</a:t>
          </a:r>
          <a:endParaRPr lang="es-ES" dirty="0"/>
        </a:p>
      </dgm:t>
    </dgm:pt>
    <dgm:pt modelId="{181772CD-2EC0-45C2-A87E-7F58C774C3EF}" type="parTrans" cxnId="{FF13D5AB-F5DD-43F4-BC71-9BFF9F221839}">
      <dgm:prSet/>
      <dgm:spPr/>
      <dgm:t>
        <a:bodyPr/>
        <a:lstStyle/>
        <a:p>
          <a:endParaRPr lang="es-ES"/>
        </a:p>
      </dgm:t>
    </dgm:pt>
    <dgm:pt modelId="{6BEC414C-6ECD-4A7C-B729-88E6E00D7DD8}" type="sibTrans" cxnId="{FF13D5AB-F5DD-43F4-BC71-9BFF9F221839}">
      <dgm:prSet/>
      <dgm:spPr/>
      <dgm:t>
        <a:bodyPr/>
        <a:lstStyle/>
        <a:p>
          <a:endParaRPr lang="es-ES"/>
        </a:p>
      </dgm:t>
    </dgm:pt>
    <dgm:pt modelId="{C1C5DB6C-D0CD-4910-B62A-C9A9378DDA6F}">
      <dgm:prSet/>
      <dgm:spPr/>
      <dgm:t>
        <a:bodyPr/>
        <a:lstStyle/>
        <a:p>
          <a:r>
            <a:rPr lang="es-ES" dirty="0" smtClean="0"/>
            <a:t>MEDIDAS PARA ADECUAR SECTOR EXPORTADOR A SU POTENCIAL</a:t>
          </a:r>
          <a:endParaRPr lang="es-ES" dirty="0"/>
        </a:p>
      </dgm:t>
    </dgm:pt>
    <dgm:pt modelId="{681390CA-1264-403C-A8E5-7A8A48C5B8E1}" type="parTrans" cxnId="{88C7E52E-40ED-48DC-8691-574306378849}">
      <dgm:prSet/>
      <dgm:spPr/>
      <dgm:t>
        <a:bodyPr/>
        <a:lstStyle/>
        <a:p>
          <a:endParaRPr lang="es-ES"/>
        </a:p>
      </dgm:t>
    </dgm:pt>
    <dgm:pt modelId="{BF84CEFE-AEF9-4016-8848-F7C3AB6400F0}" type="sibTrans" cxnId="{88C7E52E-40ED-48DC-8691-574306378849}">
      <dgm:prSet/>
      <dgm:spPr/>
      <dgm:t>
        <a:bodyPr/>
        <a:lstStyle/>
        <a:p>
          <a:endParaRPr lang="es-ES"/>
        </a:p>
      </dgm:t>
    </dgm:pt>
    <dgm:pt modelId="{4AA86358-EC96-4B7D-B228-D12145D1C77E}" type="pres">
      <dgm:prSet presAssocID="{A736C357-CCF5-4B6F-9331-D0F211B4CF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45C3E2-A42B-4FAC-9290-A89C2BDC4A6E}" type="pres">
      <dgm:prSet presAssocID="{9503882A-1AB9-4613-8CE7-9F0F09CAA80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E4EC73-C93F-4ECF-9C82-CAE0CC3ECA63}" type="pres">
      <dgm:prSet presAssocID="{9AF334DD-5C9D-4251-A064-6D4976598CD0}" presName="sibTrans" presStyleLbl="sibTrans2D1" presStyleIdx="0" presStyleCnt="3"/>
      <dgm:spPr/>
      <dgm:t>
        <a:bodyPr/>
        <a:lstStyle/>
        <a:p>
          <a:endParaRPr lang="es-ES"/>
        </a:p>
      </dgm:t>
    </dgm:pt>
    <dgm:pt modelId="{95EE56B9-9B02-41C9-A06B-8622DE971E88}" type="pres">
      <dgm:prSet presAssocID="{9AF334DD-5C9D-4251-A064-6D4976598CD0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D5430562-7826-4B48-9A64-53A68D8952FF}" type="pres">
      <dgm:prSet presAssocID="{872F9CE6-86AE-45E5-93A9-6AE7FBB5F0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3E22C0-1E6C-4476-AD1C-7450CD06EDE8}" type="pres">
      <dgm:prSet presAssocID="{07C5BFC8-23EB-4D8A-ACBC-49A6CD78EB85}" presName="sibTrans" presStyleLbl="sibTrans2D1" presStyleIdx="1" presStyleCnt="3"/>
      <dgm:spPr/>
      <dgm:t>
        <a:bodyPr/>
        <a:lstStyle/>
        <a:p>
          <a:endParaRPr lang="es-ES"/>
        </a:p>
      </dgm:t>
    </dgm:pt>
    <dgm:pt modelId="{D4FDBB99-5218-4C77-830F-816A7650E986}" type="pres">
      <dgm:prSet presAssocID="{07C5BFC8-23EB-4D8A-ACBC-49A6CD78EB85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852686AC-B6B0-4495-8657-DB6B42DB139E}" type="pres">
      <dgm:prSet presAssocID="{ABDF2798-344E-4BCF-B8C1-E1DFACFAA9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FA7CDA-0FD0-4968-AEF2-66A6652F5F3E}" type="pres">
      <dgm:prSet presAssocID="{6BEC414C-6ECD-4A7C-B729-88E6E00D7DD8}" presName="sibTrans" presStyleLbl="sibTrans2D1" presStyleIdx="2" presStyleCnt="3"/>
      <dgm:spPr/>
      <dgm:t>
        <a:bodyPr/>
        <a:lstStyle/>
        <a:p>
          <a:endParaRPr lang="es-ES"/>
        </a:p>
      </dgm:t>
    </dgm:pt>
    <dgm:pt modelId="{4CD739F0-5F9B-496E-90B7-365EA8532046}" type="pres">
      <dgm:prSet presAssocID="{6BEC414C-6ECD-4A7C-B729-88E6E00D7DD8}" presName="connectorText" presStyleLbl="sibTrans2D1" presStyleIdx="2" presStyleCnt="3"/>
      <dgm:spPr/>
      <dgm:t>
        <a:bodyPr/>
        <a:lstStyle/>
        <a:p>
          <a:endParaRPr lang="es-ES"/>
        </a:p>
      </dgm:t>
    </dgm:pt>
    <dgm:pt modelId="{6FD8EDA4-9188-4A58-91E8-AF12050DB8F6}" type="pres">
      <dgm:prSet presAssocID="{C1C5DB6C-D0CD-4910-B62A-C9A9378DDA6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39A5B0E-DD62-4CF5-9B8B-74DA8958080E}" type="presOf" srcId="{6BEC414C-6ECD-4A7C-B729-88E6E00D7DD8}" destId="{81FA7CDA-0FD0-4968-AEF2-66A6652F5F3E}" srcOrd="0" destOrd="0" presId="urn:microsoft.com/office/officeart/2005/8/layout/process1"/>
    <dgm:cxn modelId="{F4115C5D-654A-4149-86DB-8760631EC4BE}" type="presOf" srcId="{9AF334DD-5C9D-4251-A064-6D4976598CD0}" destId="{09E4EC73-C93F-4ECF-9C82-CAE0CC3ECA63}" srcOrd="0" destOrd="0" presId="urn:microsoft.com/office/officeart/2005/8/layout/process1"/>
    <dgm:cxn modelId="{A3CF2C8B-D699-4E9F-9CF2-A212854AFD58}" type="presOf" srcId="{07C5BFC8-23EB-4D8A-ACBC-49A6CD78EB85}" destId="{E43E22C0-1E6C-4476-AD1C-7450CD06EDE8}" srcOrd="0" destOrd="0" presId="urn:microsoft.com/office/officeart/2005/8/layout/process1"/>
    <dgm:cxn modelId="{7C6629F2-1271-4E0D-8040-DBA9CD5D022D}" type="presOf" srcId="{872F9CE6-86AE-45E5-93A9-6AE7FBB5F09C}" destId="{D5430562-7826-4B48-9A64-53A68D8952FF}" srcOrd="0" destOrd="0" presId="urn:microsoft.com/office/officeart/2005/8/layout/process1"/>
    <dgm:cxn modelId="{22F92E96-8E6A-4E12-AAEF-E9E797BF738C}" type="presOf" srcId="{07C5BFC8-23EB-4D8A-ACBC-49A6CD78EB85}" destId="{D4FDBB99-5218-4C77-830F-816A7650E986}" srcOrd="1" destOrd="0" presId="urn:microsoft.com/office/officeart/2005/8/layout/process1"/>
    <dgm:cxn modelId="{DA92C335-20B4-4B9D-827D-40C122C87426}" type="presOf" srcId="{6BEC414C-6ECD-4A7C-B729-88E6E00D7DD8}" destId="{4CD739F0-5F9B-496E-90B7-365EA8532046}" srcOrd="1" destOrd="0" presId="urn:microsoft.com/office/officeart/2005/8/layout/process1"/>
    <dgm:cxn modelId="{FF13D5AB-F5DD-43F4-BC71-9BFF9F221839}" srcId="{A736C357-CCF5-4B6F-9331-D0F211B4CF89}" destId="{ABDF2798-344E-4BCF-B8C1-E1DFACFAA988}" srcOrd="2" destOrd="0" parTransId="{181772CD-2EC0-45C2-A87E-7F58C774C3EF}" sibTransId="{6BEC414C-6ECD-4A7C-B729-88E6E00D7DD8}"/>
    <dgm:cxn modelId="{B40643C0-C569-4C48-BA12-32AFBD425232}" type="presOf" srcId="{C1C5DB6C-D0CD-4910-B62A-C9A9378DDA6F}" destId="{6FD8EDA4-9188-4A58-91E8-AF12050DB8F6}" srcOrd="0" destOrd="0" presId="urn:microsoft.com/office/officeart/2005/8/layout/process1"/>
    <dgm:cxn modelId="{0721BE6C-5635-45F9-BBBC-285D906F3342}" type="presOf" srcId="{9503882A-1AB9-4613-8CE7-9F0F09CAA807}" destId="{CE45C3E2-A42B-4FAC-9290-A89C2BDC4A6E}" srcOrd="0" destOrd="0" presId="urn:microsoft.com/office/officeart/2005/8/layout/process1"/>
    <dgm:cxn modelId="{A703DFF4-9B54-4AC3-B23B-2EFDFD5BED25}" srcId="{A736C357-CCF5-4B6F-9331-D0F211B4CF89}" destId="{9503882A-1AB9-4613-8CE7-9F0F09CAA807}" srcOrd="0" destOrd="0" parTransId="{9CCC5D4E-3F97-47D9-80C4-B6B61CC3998C}" sibTransId="{9AF334DD-5C9D-4251-A064-6D4976598CD0}"/>
    <dgm:cxn modelId="{88C7E52E-40ED-48DC-8691-574306378849}" srcId="{A736C357-CCF5-4B6F-9331-D0F211B4CF89}" destId="{C1C5DB6C-D0CD-4910-B62A-C9A9378DDA6F}" srcOrd="3" destOrd="0" parTransId="{681390CA-1264-403C-A8E5-7A8A48C5B8E1}" sibTransId="{BF84CEFE-AEF9-4016-8848-F7C3AB6400F0}"/>
    <dgm:cxn modelId="{631457BC-9A89-4BCD-904F-B8CD9448C3D8}" type="presOf" srcId="{9AF334DD-5C9D-4251-A064-6D4976598CD0}" destId="{95EE56B9-9B02-41C9-A06B-8622DE971E88}" srcOrd="1" destOrd="0" presId="urn:microsoft.com/office/officeart/2005/8/layout/process1"/>
    <dgm:cxn modelId="{3FF06782-40DC-4DD4-A539-4629BF61628A}" type="presOf" srcId="{A736C357-CCF5-4B6F-9331-D0F211B4CF89}" destId="{4AA86358-EC96-4B7D-B228-D12145D1C77E}" srcOrd="0" destOrd="0" presId="urn:microsoft.com/office/officeart/2005/8/layout/process1"/>
    <dgm:cxn modelId="{F92A2E68-D451-4ADD-A64E-6803F7993DA4}" srcId="{A736C357-CCF5-4B6F-9331-D0F211B4CF89}" destId="{872F9CE6-86AE-45E5-93A9-6AE7FBB5F09C}" srcOrd="1" destOrd="0" parTransId="{EB2317EB-C71D-4D5F-B1EF-0620AC27B2FF}" sibTransId="{07C5BFC8-23EB-4D8A-ACBC-49A6CD78EB85}"/>
    <dgm:cxn modelId="{9029F58F-A216-4889-919F-EAA36C9551F4}" type="presOf" srcId="{ABDF2798-344E-4BCF-B8C1-E1DFACFAA988}" destId="{852686AC-B6B0-4495-8657-DB6B42DB139E}" srcOrd="0" destOrd="0" presId="urn:microsoft.com/office/officeart/2005/8/layout/process1"/>
    <dgm:cxn modelId="{F877C728-57CD-4CEE-85B1-D79A88EB8F7C}" type="presParOf" srcId="{4AA86358-EC96-4B7D-B228-D12145D1C77E}" destId="{CE45C3E2-A42B-4FAC-9290-A89C2BDC4A6E}" srcOrd="0" destOrd="0" presId="urn:microsoft.com/office/officeart/2005/8/layout/process1"/>
    <dgm:cxn modelId="{6A4088D7-2FB7-4CE7-8E33-EBA9FD854514}" type="presParOf" srcId="{4AA86358-EC96-4B7D-B228-D12145D1C77E}" destId="{09E4EC73-C93F-4ECF-9C82-CAE0CC3ECA63}" srcOrd="1" destOrd="0" presId="urn:microsoft.com/office/officeart/2005/8/layout/process1"/>
    <dgm:cxn modelId="{A3120863-9695-45A9-834E-D272166DBCB3}" type="presParOf" srcId="{09E4EC73-C93F-4ECF-9C82-CAE0CC3ECA63}" destId="{95EE56B9-9B02-41C9-A06B-8622DE971E88}" srcOrd="0" destOrd="0" presId="urn:microsoft.com/office/officeart/2005/8/layout/process1"/>
    <dgm:cxn modelId="{8A6FC7F1-F50E-4B72-9EAB-435C550CF695}" type="presParOf" srcId="{4AA86358-EC96-4B7D-B228-D12145D1C77E}" destId="{D5430562-7826-4B48-9A64-53A68D8952FF}" srcOrd="2" destOrd="0" presId="urn:microsoft.com/office/officeart/2005/8/layout/process1"/>
    <dgm:cxn modelId="{A3A73076-87AF-4BCC-BBD8-A06FC310A822}" type="presParOf" srcId="{4AA86358-EC96-4B7D-B228-D12145D1C77E}" destId="{E43E22C0-1E6C-4476-AD1C-7450CD06EDE8}" srcOrd="3" destOrd="0" presId="urn:microsoft.com/office/officeart/2005/8/layout/process1"/>
    <dgm:cxn modelId="{B267373B-FF55-4D39-82F9-64A47373FB15}" type="presParOf" srcId="{E43E22C0-1E6C-4476-AD1C-7450CD06EDE8}" destId="{D4FDBB99-5218-4C77-830F-816A7650E986}" srcOrd="0" destOrd="0" presId="urn:microsoft.com/office/officeart/2005/8/layout/process1"/>
    <dgm:cxn modelId="{72733A95-69E1-4798-B975-8D9BB6CF52B3}" type="presParOf" srcId="{4AA86358-EC96-4B7D-B228-D12145D1C77E}" destId="{852686AC-B6B0-4495-8657-DB6B42DB139E}" srcOrd="4" destOrd="0" presId="urn:microsoft.com/office/officeart/2005/8/layout/process1"/>
    <dgm:cxn modelId="{2A9CAD09-17EA-4589-A432-33B6ACE1DD4B}" type="presParOf" srcId="{4AA86358-EC96-4B7D-B228-D12145D1C77E}" destId="{81FA7CDA-0FD0-4968-AEF2-66A6652F5F3E}" srcOrd="5" destOrd="0" presId="urn:microsoft.com/office/officeart/2005/8/layout/process1"/>
    <dgm:cxn modelId="{AC266190-3FDA-4A55-A634-91B80FB12E8C}" type="presParOf" srcId="{81FA7CDA-0FD0-4968-AEF2-66A6652F5F3E}" destId="{4CD739F0-5F9B-496E-90B7-365EA8532046}" srcOrd="0" destOrd="0" presId="urn:microsoft.com/office/officeart/2005/8/layout/process1"/>
    <dgm:cxn modelId="{526DD597-4E30-4C59-92C6-6A182E0CEBC3}" type="presParOf" srcId="{4AA86358-EC96-4B7D-B228-D12145D1C77E}" destId="{6FD8EDA4-9188-4A58-91E8-AF12050DB8F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8F1F7-DE37-4F2D-8062-5BAE3763C91A}">
      <dsp:nvSpPr>
        <dsp:cNvPr id="0" name=""/>
        <dsp:cNvSpPr/>
      </dsp:nvSpPr>
      <dsp:spPr>
        <a:xfrm>
          <a:off x="-6319733" y="-966714"/>
          <a:ext cx="7522464" cy="7522464"/>
        </a:xfrm>
        <a:prstGeom prst="blockArc">
          <a:avLst>
            <a:gd name="adj1" fmla="val 18900000"/>
            <a:gd name="adj2" fmla="val 2700000"/>
            <a:gd name="adj3" fmla="val 287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F1ECE-ECE8-401D-8B29-88FF46EAD6D4}">
      <dsp:nvSpPr>
        <dsp:cNvPr id="0" name=""/>
        <dsp:cNvSpPr/>
      </dsp:nvSpPr>
      <dsp:spPr>
        <a:xfrm>
          <a:off x="447773" y="294318"/>
          <a:ext cx="7561693" cy="588413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05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effectLst/>
            </a:rPr>
            <a:t>EJE 1: OFRECER UN APOYO A LA INTERNACIONALIZACIÓN CADA VEZ MÁS ADAPTADO A LAS NECESIDADES Y EL PERFIL DE LAS EMPRESAS</a:t>
          </a:r>
          <a:endParaRPr lang="es-ES" sz="1600" b="1" kern="1200" dirty="0">
            <a:solidFill>
              <a:schemeClr val="bg1"/>
            </a:solidFill>
            <a:effectLst/>
          </a:endParaRPr>
        </a:p>
      </dsp:txBody>
      <dsp:txXfrm>
        <a:off x="447773" y="294318"/>
        <a:ext cx="7561693" cy="588413"/>
      </dsp:txXfrm>
    </dsp:sp>
    <dsp:sp modelId="{308B2521-B995-47EB-94B4-22D41D9670A9}">
      <dsp:nvSpPr>
        <dsp:cNvPr id="0" name=""/>
        <dsp:cNvSpPr/>
      </dsp:nvSpPr>
      <dsp:spPr>
        <a:xfrm>
          <a:off x="80014" y="220766"/>
          <a:ext cx="735517" cy="735517"/>
        </a:xfrm>
        <a:prstGeom prst="ellipse">
          <a:avLst/>
        </a:prstGeom>
        <a:blipFill rotWithShape="0">
          <a:blip xmlns:r="http://schemas.openxmlformats.org/officeDocument/2006/relationships" r:embed="rId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197F0CF-3FA1-4231-B10E-E32761279A77}">
      <dsp:nvSpPr>
        <dsp:cNvPr id="0" name=""/>
        <dsp:cNvSpPr/>
      </dsp:nvSpPr>
      <dsp:spPr>
        <a:xfrm>
          <a:off x="931783" y="1176827"/>
          <a:ext cx="7077683" cy="588413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05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effectLst/>
            </a:rPr>
            <a:t>EJE 2: INCORPORAR LA INNOVACIÓN, LA TECNOLOGÍA, LA MARCA Y LA DIGITALIZACIÓN A LA INTERNACIONALIZACIÓN</a:t>
          </a:r>
          <a:endParaRPr lang="es-ES" sz="1600" b="1" kern="1200" dirty="0">
            <a:solidFill>
              <a:schemeClr val="bg1"/>
            </a:solidFill>
            <a:effectLst/>
          </a:endParaRPr>
        </a:p>
      </dsp:txBody>
      <dsp:txXfrm>
        <a:off x="931783" y="1176827"/>
        <a:ext cx="7077683" cy="588413"/>
      </dsp:txXfrm>
    </dsp:sp>
    <dsp:sp modelId="{ACF1BA7B-81D1-481B-BA4F-46E82CACC95A}">
      <dsp:nvSpPr>
        <dsp:cNvPr id="0" name=""/>
        <dsp:cNvSpPr/>
      </dsp:nvSpPr>
      <dsp:spPr>
        <a:xfrm>
          <a:off x="564025" y="1103275"/>
          <a:ext cx="735517" cy="735517"/>
        </a:xfrm>
        <a:prstGeom prst="ellipse">
          <a:avLst/>
        </a:prstGeom>
        <a:blipFill rotWithShape="0">
          <a:blip xmlns:r="http://schemas.openxmlformats.org/officeDocument/2006/relationships"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C4E072A-C6A9-4A54-877D-59D174F1DFEC}">
      <dsp:nvSpPr>
        <dsp:cNvPr id="0" name=""/>
        <dsp:cNvSpPr/>
      </dsp:nvSpPr>
      <dsp:spPr>
        <a:xfrm>
          <a:off x="1153109" y="2059336"/>
          <a:ext cx="6856357" cy="588413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05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effectLst/>
            </a:rPr>
            <a:t>EJE 3: DESARROLLAR EL CAPITAL HUMANO PARA LA INTERNACIONALIZACIÓN</a:t>
          </a:r>
          <a:endParaRPr lang="es-ES" sz="1600" b="1" kern="1200" dirty="0">
            <a:solidFill>
              <a:schemeClr val="bg1"/>
            </a:solidFill>
            <a:effectLst/>
          </a:endParaRPr>
        </a:p>
      </dsp:txBody>
      <dsp:txXfrm>
        <a:off x="1153109" y="2059336"/>
        <a:ext cx="6856357" cy="588413"/>
      </dsp:txXfrm>
    </dsp:sp>
    <dsp:sp modelId="{5FAB5523-A5DC-4360-9CBD-1F49426CC805}">
      <dsp:nvSpPr>
        <dsp:cNvPr id="0" name=""/>
        <dsp:cNvSpPr/>
      </dsp:nvSpPr>
      <dsp:spPr>
        <a:xfrm>
          <a:off x="785350" y="1985784"/>
          <a:ext cx="735517" cy="735517"/>
        </a:xfrm>
        <a:prstGeom prst="ellipse">
          <a:avLst/>
        </a:prstGeom>
        <a:blipFill rotWithShape="0">
          <a:blip xmlns:r="http://schemas.openxmlformats.org/officeDocument/2006/relationships"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43A301-C31C-44E0-9FF6-99E2E099535E}">
      <dsp:nvSpPr>
        <dsp:cNvPr id="0" name=""/>
        <dsp:cNvSpPr/>
      </dsp:nvSpPr>
      <dsp:spPr>
        <a:xfrm>
          <a:off x="1153109" y="2941286"/>
          <a:ext cx="6856357" cy="588413"/>
        </a:xfrm>
        <a:prstGeom prst="rect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05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effectLst/>
            </a:rPr>
            <a:t>EJE 4: APROVECHAR MEJOR LAS OPORTUNIDADES DE NEGOCIO DERIVADAS DE LA POLÍTICA COMERCIAL COMÚN Y DE LAS INSTITUCIONES FINANCIERAS Y ORGANISMOS INTERNACIONALES</a:t>
          </a:r>
          <a:endParaRPr lang="es-ES" sz="1600" b="1" kern="1200" dirty="0">
            <a:solidFill>
              <a:schemeClr val="bg1"/>
            </a:solidFill>
            <a:effectLst/>
          </a:endParaRPr>
        </a:p>
      </dsp:txBody>
      <dsp:txXfrm>
        <a:off x="1153109" y="2941286"/>
        <a:ext cx="6856357" cy="588413"/>
      </dsp:txXfrm>
    </dsp:sp>
    <dsp:sp modelId="{58912444-E547-44A9-A17E-5B3A7998109C}">
      <dsp:nvSpPr>
        <dsp:cNvPr id="0" name=""/>
        <dsp:cNvSpPr/>
      </dsp:nvSpPr>
      <dsp:spPr>
        <a:xfrm>
          <a:off x="785350" y="2867734"/>
          <a:ext cx="735517" cy="735517"/>
        </a:xfrm>
        <a:prstGeom prst="ellipse">
          <a:avLst/>
        </a:prstGeom>
        <a:blipFill rotWithShape="0">
          <a:blip xmlns:r="http://schemas.openxmlformats.org/officeDocument/2006/relationships"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4">
              <a:hueOff val="6237416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906384-8441-413B-B9BA-875C543679C8}">
      <dsp:nvSpPr>
        <dsp:cNvPr id="0" name=""/>
        <dsp:cNvSpPr/>
      </dsp:nvSpPr>
      <dsp:spPr>
        <a:xfrm>
          <a:off x="931783" y="3823794"/>
          <a:ext cx="7077683" cy="588413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05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effectLst/>
            </a:rPr>
            <a:t>EJE 5: POTENCIAR LA CAPTACIÓN Y CONSOLIDACIÓN DE LA INVERSIÓN EXTRANJERA DE ALTO VALOR AÑADIDO</a:t>
          </a:r>
          <a:endParaRPr lang="es-ES" sz="1600" b="1" kern="1200" dirty="0">
            <a:solidFill>
              <a:schemeClr val="bg1"/>
            </a:solidFill>
            <a:effectLst/>
          </a:endParaRPr>
        </a:p>
      </dsp:txBody>
      <dsp:txXfrm>
        <a:off x="931783" y="3823794"/>
        <a:ext cx="7077683" cy="588413"/>
      </dsp:txXfrm>
    </dsp:sp>
    <dsp:sp modelId="{CB3ED8A4-A5F6-463A-B374-947266C6888A}">
      <dsp:nvSpPr>
        <dsp:cNvPr id="0" name=""/>
        <dsp:cNvSpPr/>
      </dsp:nvSpPr>
      <dsp:spPr>
        <a:xfrm>
          <a:off x="564025" y="3750243"/>
          <a:ext cx="735517" cy="735517"/>
        </a:xfrm>
        <a:prstGeom prst="ellipse">
          <a:avLst/>
        </a:prstGeom>
        <a:blipFill rotWithShape="0">
          <a:blip xmlns:r="http://schemas.openxmlformats.org/officeDocument/2006/relationships"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60CF2A-51F9-4517-8882-7EEBDF485546}">
      <dsp:nvSpPr>
        <dsp:cNvPr id="0" name=""/>
        <dsp:cNvSpPr/>
      </dsp:nvSpPr>
      <dsp:spPr>
        <a:xfrm>
          <a:off x="447773" y="4706303"/>
          <a:ext cx="7561693" cy="588413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7053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effectLst/>
            </a:rPr>
            <a:t>EJE 6: REFORZAR LA COORDINACIÓN Y COMPLEMENTARIEDAD DE LAS ACCIONES DE TODOS LOS ACTORES RELEVANTES EN MATERIA DE INTERNACIONALIZACIÓN</a:t>
          </a:r>
          <a:endParaRPr lang="es-ES" sz="1600" b="1" kern="1200" dirty="0">
            <a:solidFill>
              <a:schemeClr val="bg1"/>
            </a:solidFill>
            <a:effectLst/>
          </a:endParaRPr>
        </a:p>
      </dsp:txBody>
      <dsp:txXfrm>
        <a:off x="447773" y="4706303"/>
        <a:ext cx="7561693" cy="588413"/>
      </dsp:txXfrm>
    </dsp:sp>
    <dsp:sp modelId="{46414184-FBDB-4A37-8B0D-DDC8B3B60538}">
      <dsp:nvSpPr>
        <dsp:cNvPr id="0" name=""/>
        <dsp:cNvSpPr/>
      </dsp:nvSpPr>
      <dsp:spPr>
        <a:xfrm>
          <a:off x="80014" y="4632751"/>
          <a:ext cx="735517" cy="735517"/>
        </a:xfrm>
        <a:prstGeom prst="ellipse">
          <a:avLst/>
        </a:prstGeom>
        <a:blipFill rotWithShape="0">
          <a:blip xmlns:r="http://schemas.openxmlformats.org/officeDocument/2006/relationships"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6350" cap="flat" cmpd="sng" algn="ctr">
          <a:solidFill>
            <a:schemeClr val="accent4">
              <a:hueOff val="10395693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41578-ABD6-4DDD-ABFB-170789DFF321}">
      <dsp:nvSpPr>
        <dsp:cNvPr id="0" name=""/>
        <dsp:cNvSpPr/>
      </dsp:nvSpPr>
      <dsp:spPr>
        <a:xfrm rot="5400000">
          <a:off x="187777" y="25376"/>
          <a:ext cx="1060247" cy="107815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baseline="0" dirty="0" smtClean="0"/>
            <a:t>Diagnóstico</a:t>
          </a:r>
          <a:endParaRPr lang="es-ES" sz="1400" b="1" kern="1200" baseline="0" dirty="0"/>
        </a:p>
      </dsp:txBody>
      <dsp:txXfrm rot="-5400000">
        <a:off x="178823" y="34330"/>
        <a:ext cx="1078155" cy="1060247"/>
      </dsp:txXfrm>
    </dsp:sp>
    <dsp:sp modelId="{04C93979-4A64-46B2-A471-0088C01C211A}">
      <dsp:nvSpPr>
        <dsp:cNvPr id="0" name=""/>
        <dsp:cNvSpPr/>
      </dsp:nvSpPr>
      <dsp:spPr>
        <a:xfrm rot="5400000">
          <a:off x="5063587" y="-3211573"/>
          <a:ext cx="689523" cy="72008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baseline="0" dirty="0" smtClean="0"/>
            <a:t>Identificación de las fortalezas, debilidades, amenazas y riesgos (DAFO)</a:t>
          </a:r>
          <a:endParaRPr lang="es-ES" sz="1600" b="1" kern="1200" baseline="0" dirty="0"/>
        </a:p>
      </dsp:txBody>
      <dsp:txXfrm rot="-5400000">
        <a:off x="1807944" y="77730"/>
        <a:ext cx="7167150" cy="622203"/>
      </dsp:txXfrm>
    </dsp:sp>
    <dsp:sp modelId="{8258EA04-3DA5-40E6-BFD4-8F864BF57927}">
      <dsp:nvSpPr>
        <dsp:cNvPr id="0" name=""/>
        <dsp:cNvSpPr/>
      </dsp:nvSpPr>
      <dsp:spPr>
        <a:xfrm rot="5400000">
          <a:off x="170473" y="829833"/>
          <a:ext cx="1060247" cy="117985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b="1" kern="1200" baseline="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baseline="0" dirty="0" smtClean="0"/>
            <a:t>Objetivo general</a:t>
          </a:r>
          <a:endParaRPr lang="es-ES" sz="1400" b="1" kern="1200" baseline="0" dirty="0"/>
        </a:p>
      </dsp:txBody>
      <dsp:txXfrm rot="-5400000">
        <a:off x="110669" y="889637"/>
        <a:ext cx="1179855" cy="1060247"/>
      </dsp:txXfrm>
    </dsp:sp>
    <dsp:sp modelId="{9A545F33-17F6-4958-B3D7-3684FAEC49C3}">
      <dsp:nvSpPr>
        <dsp:cNvPr id="0" name=""/>
        <dsp:cNvSpPr/>
      </dsp:nvSpPr>
      <dsp:spPr>
        <a:xfrm rot="5400000">
          <a:off x="5330457" y="-2793154"/>
          <a:ext cx="689161" cy="81352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baseline="0" dirty="0" smtClean="0"/>
            <a:t>Impulso internacionalización de la economía española como pilar del crecimiento y el empleo con carácter estructural</a:t>
          </a:r>
          <a:endParaRPr lang="es-ES" sz="1600" b="1" kern="1200" baseline="0" dirty="0"/>
        </a:p>
      </dsp:txBody>
      <dsp:txXfrm rot="-5400000">
        <a:off x="1607419" y="963526"/>
        <a:ext cx="8101595" cy="621877"/>
      </dsp:txXfrm>
    </dsp:sp>
    <dsp:sp modelId="{D85C4053-5AF1-462E-A73C-65CA5B31DEE2}">
      <dsp:nvSpPr>
        <dsp:cNvPr id="0" name=""/>
        <dsp:cNvSpPr/>
      </dsp:nvSpPr>
      <dsp:spPr>
        <a:xfrm rot="5400000">
          <a:off x="140697" y="1863647"/>
          <a:ext cx="1060247" cy="123618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b="1" kern="1200" baseline="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baseline="0" dirty="0" smtClean="0"/>
            <a:t>Objetivos específicos</a:t>
          </a:r>
          <a:endParaRPr lang="es-ES" sz="1400" b="1" kern="1200" baseline="0" dirty="0"/>
        </a:p>
      </dsp:txBody>
      <dsp:txXfrm rot="-5400000">
        <a:off x="52728" y="1951616"/>
        <a:ext cx="1236186" cy="1060247"/>
      </dsp:txXfrm>
    </dsp:sp>
    <dsp:sp modelId="{8E63C66C-0DC1-451F-89E0-3304F6955027}">
      <dsp:nvSpPr>
        <dsp:cNvPr id="0" name=""/>
        <dsp:cNvSpPr/>
      </dsp:nvSpPr>
      <dsp:spPr>
        <a:xfrm rot="5400000">
          <a:off x="5053387" y="-1866905"/>
          <a:ext cx="932400" cy="83378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baseline="0" dirty="0" smtClean="0"/>
            <a:t>Aumentar la base exportadora (</a:t>
          </a:r>
          <a:r>
            <a:rPr lang="es-ES" sz="1600" b="1" kern="1200" baseline="0" dirty="0" err="1" smtClean="0"/>
            <a:t>PYMEs</a:t>
          </a:r>
          <a:r>
            <a:rPr lang="es-ES" sz="1600" b="1" kern="1200" baseline="0" dirty="0" smtClean="0"/>
            <a:t>)</a:t>
          </a:r>
          <a:endParaRPr lang="es-ES" sz="1600" b="1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baseline="0" dirty="0" smtClean="0"/>
            <a:t>Implantación de empresas en sectores estratégicos</a:t>
          </a:r>
          <a:endParaRPr lang="es-ES" sz="1600" b="1" kern="1200" baseline="0" dirty="0"/>
        </a:p>
      </dsp:txBody>
      <dsp:txXfrm rot="-5400000">
        <a:off x="1350654" y="1881344"/>
        <a:ext cx="8292351" cy="841368"/>
      </dsp:txXfrm>
    </dsp:sp>
    <dsp:sp modelId="{24DC3E50-06FC-4D18-9489-A0005A6273FA}">
      <dsp:nvSpPr>
        <dsp:cNvPr id="0" name=""/>
        <dsp:cNvSpPr/>
      </dsp:nvSpPr>
      <dsp:spPr>
        <a:xfrm rot="5400000">
          <a:off x="104167" y="2799452"/>
          <a:ext cx="1060247" cy="120825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300" b="1" kern="1200" baseline="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baseline="0" dirty="0" smtClean="0"/>
            <a:t>Objetivos intermedios</a:t>
          </a:r>
          <a:endParaRPr lang="es-ES" sz="1400" b="1" kern="1200" baseline="0" dirty="0"/>
        </a:p>
      </dsp:txBody>
      <dsp:txXfrm rot="-5400000">
        <a:off x="30166" y="2873453"/>
        <a:ext cx="1208250" cy="1060247"/>
      </dsp:txXfrm>
    </dsp:sp>
    <dsp:sp modelId="{1BFE5AD1-9682-425E-A51A-321580631AF0}">
      <dsp:nvSpPr>
        <dsp:cNvPr id="0" name=""/>
        <dsp:cNvSpPr/>
      </dsp:nvSpPr>
      <dsp:spPr>
        <a:xfrm rot="5400000">
          <a:off x="5161039" y="-988836"/>
          <a:ext cx="689161" cy="8413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1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baseline="0" dirty="0" smtClean="0"/>
            <a:t>Las actuaciones concretas a  desarrollar se estructuran en torno a los ejes y según los objetivos perseguidos</a:t>
          </a:r>
          <a:endParaRPr lang="es-ES" sz="1600" b="1" kern="1200" baseline="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b="1" kern="1200" baseline="0" dirty="0"/>
        </a:p>
      </dsp:txBody>
      <dsp:txXfrm rot="-5400000">
        <a:off x="1298749" y="2907096"/>
        <a:ext cx="8380100" cy="621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845BE-923A-4B95-902C-41C0B1A5560A}">
      <dsp:nvSpPr>
        <dsp:cNvPr id="0" name=""/>
        <dsp:cNvSpPr/>
      </dsp:nvSpPr>
      <dsp:spPr>
        <a:xfrm>
          <a:off x="0" y="4109"/>
          <a:ext cx="1556951" cy="884519"/>
        </a:xfrm>
        <a:prstGeom prst="round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baseline="0" dirty="0" smtClean="0"/>
            <a:t>Indicadores de situación del sector exterior</a:t>
          </a:r>
          <a:endParaRPr lang="es-ES" sz="1600" b="1" i="0" kern="1200" baseline="0" dirty="0"/>
        </a:p>
      </dsp:txBody>
      <dsp:txXfrm>
        <a:off x="43179" y="47288"/>
        <a:ext cx="1470593" cy="798161"/>
      </dsp:txXfrm>
    </dsp:sp>
    <dsp:sp modelId="{10328581-8849-4D1A-8B90-8372B5595209}">
      <dsp:nvSpPr>
        <dsp:cNvPr id="0" name=""/>
        <dsp:cNvSpPr/>
      </dsp:nvSpPr>
      <dsp:spPr>
        <a:xfrm>
          <a:off x="0" y="953219"/>
          <a:ext cx="1556951" cy="884519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i="0" kern="1200" baseline="0" dirty="0" smtClean="0"/>
            <a:t>Indicadores de actividad</a:t>
          </a:r>
          <a:endParaRPr lang="es-ES" sz="1600" b="1" i="0" kern="1200" baseline="0" dirty="0"/>
        </a:p>
      </dsp:txBody>
      <dsp:txXfrm>
        <a:off x="43179" y="996398"/>
        <a:ext cx="1470593" cy="798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07DEF-D08E-4E6F-A756-251C737F06F8}">
      <dsp:nvSpPr>
        <dsp:cNvPr id="0" name=""/>
        <dsp:cNvSpPr/>
      </dsp:nvSpPr>
      <dsp:spPr>
        <a:xfrm>
          <a:off x="0" y="63038"/>
          <a:ext cx="5921350" cy="10698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/>
            <a:t>Estos indicadores permitirán cuantificar el grado de consecución de los objetivos, realizar un seguimiento y valorar este plan, con el objetivo último de impulsar las mejoras que puedan resultar necesarias.</a:t>
          </a:r>
          <a:endParaRPr lang="es-ES" sz="1800" kern="1200" baseline="0" dirty="0"/>
        </a:p>
      </dsp:txBody>
      <dsp:txXfrm>
        <a:off x="52228" y="115266"/>
        <a:ext cx="5816894" cy="965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00ABF-7F72-49A4-9F77-3CDF2CDF3A7E}">
      <dsp:nvSpPr>
        <dsp:cNvPr id="0" name=""/>
        <dsp:cNvSpPr/>
      </dsp:nvSpPr>
      <dsp:spPr>
        <a:xfrm>
          <a:off x="767730" y="76577"/>
          <a:ext cx="1330981" cy="133111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3E667-558C-4B6A-B96D-7063E010CC28}">
      <dsp:nvSpPr>
        <dsp:cNvPr id="0" name=""/>
        <dsp:cNvSpPr/>
      </dsp:nvSpPr>
      <dsp:spPr>
        <a:xfrm>
          <a:off x="925467" y="558406"/>
          <a:ext cx="1015008" cy="371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DESARROLLO SOSTENIBLE</a:t>
          </a:r>
          <a:endParaRPr lang="es-ES" sz="1000" kern="1200" dirty="0"/>
        </a:p>
      </dsp:txBody>
      <dsp:txXfrm>
        <a:off x="925467" y="558406"/>
        <a:ext cx="1015008" cy="371343"/>
      </dsp:txXfrm>
    </dsp:sp>
    <dsp:sp modelId="{64534E9D-F5E0-4FA6-BC9F-9409E74C692B}">
      <dsp:nvSpPr>
        <dsp:cNvPr id="0" name=""/>
        <dsp:cNvSpPr/>
      </dsp:nvSpPr>
      <dsp:spPr>
        <a:xfrm>
          <a:off x="397971" y="841502"/>
          <a:ext cx="1330981" cy="133111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593E6-29BB-4882-8C32-10108FA5DBA5}">
      <dsp:nvSpPr>
        <dsp:cNvPr id="0" name=""/>
        <dsp:cNvSpPr/>
      </dsp:nvSpPr>
      <dsp:spPr>
        <a:xfrm>
          <a:off x="690332" y="1324742"/>
          <a:ext cx="742763" cy="371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COMERCIO</a:t>
          </a:r>
          <a:r>
            <a:rPr lang="es-ES" sz="1400" kern="1200" dirty="0" smtClean="0"/>
            <a:t>	</a:t>
          </a:r>
          <a:endParaRPr lang="es-ES" sz="1400" kern="1200" dirty="0"/>
        </a:p>
      </dsp:txBody>
      <dsp:txXfrm>
        <a:off x="690332" y="1324742"/>
        <a:ext cx="742763" cy="371343"/>
      </dsp:txXfrm>
    </dsp:sp>
    <dsp:sp modelId="{BACF4F90-62B4-442C-8CC8-CD63EFA66F6D}">
      <dsp:nvSpPr>
        <dsp:cNvPr id="0" name=""/>
        <dsp:cNvSpPr/>
      </dsp:nvSpPr>
      <dsp:spPr>
        <a:xfrm>
          <a:off x="767730" y="1609251"/>
          <a:ext cx="1330981" cy="133111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7E91C-B488-4428-A7BC-48CC4C3AB7A1}">
      <dsp:nvSpPr>
        <dsp:cNvPr id="0" name=""/>
        <dsp:cNvSpPr/>
      </dsp:nvSpPr>
      <dsp:spPr>
        <a:xfrm>
          <a:off x="1061589" y="2091079"/>
          <a:ext cx="742763" cy="371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GÉNERO</a:t>
          </a:r>
          <a:endParaRPr lang="es-ES" sz="1400" kern="1200" dirty="0"/>
        </a:p>
      </dsp:txBody>
      <dsp:txXfrm>
        <a:off x="1061589" y="2091079"/>
        <a:ext cx="742763" cy="371343"/>
      </dsp:txXfrm>
    </dsp:sp>
    <dsp:sp modelId="{9C379E03-DBE1-4E3D-BEC7-C2F60BA23113}">
      <dsp:nvSpPr>
        <dsp:cNvPr id="0" name=""/>
        <dsp:cNvSpPr/>
      </dsp:nvSpPr>
      <dsp:spPr>
        <a:xfrm>
          <a:off x="492845" y="2462422"/>
          <a:ext cx="1143480" cy="114403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E9807-9725-4D6B-898B-EB0ED31CDDF8}">
      <dsp:nvSpPr>
        <dsp:cNvPr id="0" name=""/>
        <dsp:cNvSpPr/>
      </dsp:nvSpPr>
      <dsp:spPr>
        <a:xfrm>
          <a:off x="690332" y="2857416"/>
          <a:ext cx="742763" cy="371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err="1" smtClean="0"/>
            <a:t>PYMEs</a:t>
          </a:r>
          <a:endParaRPr lang="es-ES" sz="1400" kern="1200" dirty="0"/>
        </a:p>
      </dsp:txBody>
      <dsp:txXfrm>
        <a:off x="690332" y="2857416"/>
        <a:ext cx="742763" cy="3713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C00ABF-7F72-49A4-9F77-3CDF2CDF3A7E}">
      <dsp:nvSpPr>
        <dsp:cNvPr id="0" name=""/>
        <dsp:cNvSpPr/>
      </dsp:nvSpPr>
      <dsp:spPr>
        <a:xfrm>
          <a:off x="955431" y="1111254"/>
          <a:ext cx="1656391" cy="16565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3E667-558C-4B6A-B96D-7063E010CC28}">
      <dsp:nvSpPr>
        <dsp:cNvPr id="0" name=""/>
        <dsp:cNvSpPr/>
      </dsp:nvSpPr>
      <dsp:spPr>
        <a:xfrm>
          <a:off x="1151733" y="1710884"/>
          <a:ext cx="1263166" cy="46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DESARROLLO SOSTENIBLE</a:t>
          </a:r>
          <a:endParaRPr lang="es-ES" sz="1200" kern="1200" dirty="0"/>
        </a:p>
      </dsp:txBody>
      <dsp:txXfrm>
        <a:off x="1151733" y="1710884"/>
        <a:ext cx="1263166" cy="462132"/>
      </dsp:txXfrm>
    </dsp:sp>
    <dsp:sp modelId="{64534E9D-F5E0-4FA6-BC9F-9409E74C692B}">
      <dsp:nvSpPr>
        <dsp:cNvPr id="0" name=""/>
        <dsp:cNvSpPr/>
      </dsp:nvSpPr>
      <dsp:spPr>
        <a:xfrm>
          <a:off x="495270" y="2063195"/>
          <a:ext cx="1656391" cy="16565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593E6-29BB-4882-8C32-10108FA5DBA5}">
      <dsp:nvSpPr>
        <dsp:cNvPr id="0" name=""/>
        <dsp:cNvSpPr/>
      </dsp:nvSpPr>
      <dsp:spPr>
        <a:xfrm>
          <a:off x="859111" y="2664582"/>
          <a:ext cx="924360" cy="46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COMERCIO</a:t>
          </a:r>
          <a:r>
            <a:rPr lang="es-ES" sz="2000" kern="1200" dirty="0" smtClean="0"/>
            <a:t>	</a:t>
          </a:r>
          <a:endParaRPr lang="es-ES" sz="2000" kern="1200" dirty="0"/>
        </a:p>
      </dsp:txBody>
      <dsp:txXfrm>
        <a:off x="859111" y="2664582"/>
        <a:ext cx="924360" cy="462132"/>
      </dsp:txXfrm>
    </dsp:sp>
    <dsp:sp modelId="{BACF4F90-62B4-442C-8CC8-CD63EFA66F6D}">
      <dsp:nvSpPr>
        <dsp:cNvPr id="0" name=""/>
        <dsp:cNvSpPr/>
      </dsp:nvSpPr>
      <dsp:spPr>
        <a:xfrm>
          <a:off x="955431" y="3018649"/>
          <a:ext cx="1656391" cy="1656560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7E91C-B488-4428-A7BC-48CC4C3AB7A1}">
      <dsp:nvSpPr>
        <dsp:cNvPr id="0" name=""/>
        <dsp:cNvSpPr/>
      </dsp:nvSpPr>
      <dsp:spPr>
        <a:xfrm>
          <a:off x="1321136" y="3618279"/>
          <a:ext cx="924360" cy="46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GÉNERO</a:t>
          </a:r>
          <a:endParaRPr lang="es-ES" sz="2000" kern="1200" dirty="0"/>
        </a:p>
      </dsp:txBody>
      <dsp:txXfrm>
        <a:off x="1321136" y="3618279"/>
        <a:ext cx="924360" cy="462132"/>
      </dsp:txXfrm>
    </dsp:sp>
    <dsp:sp modelId="{9C379E03-DBE1-4E3D-BEC7-C2F60BA23113}">
      <dsp:nvSpPr>
        <dsp:cNvPr id="0" name=""/>
        <dsp:cNvSpPr/>
      </dsp:nvSpPr>
      <dsp:spPr>
        <a:xfrm>
          <a:off x="613340" y="4080412"/>
          <a:ext cx="1423049" cy="1423736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E9807-9725-4D6B-898B-EB0ED31CDDF8}">
      <dsp:nvSpPr>
        <dsp:cNvPr id="0" name=""/>
        <dsp:cNvSpPr/>
      </dsp:nvSpPr>
      <dsp:spPr>
        <a:xfrm>
          <a:off x="859111" y="4571976"/>
          <a:ext cx="924360" cy="462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err="1" smtClean="0"/>
            <a:t>PYMEs</a:t>
          </a:r>
          <a:endParaRPr lang="es-ES" sz="2000" kern="1200" dirty="0"/>
        </a:p>
      </dsp:txBody>
      <dsp:txXfrm>
        <a:off x="859111" y="4571976"/>
        <a:ext cx="924360" cy="46213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C2EF2-AE63-4593-853E-73D8856901F0}">
      <dsp:nvSpPr>
        <dsp:cNvPr id="0" name=""/>
        <dsp:cNvSpPr/>
      </dsp:nvSpPr>
      <dsp:spPr>
        <a:xfrm rot="5400000">
          <a:off x="-210360" y="223909"/>
          <a:ext cx="1402404" cy="981683"/>
        </a:xfrm>
        <a:prstGeom prst="chevron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Objetivo</a:t>
          </a:r>
          <a:endParaRPr lang="es-ES" sz="2100" kern="1200" dirty="0"/>
        </a:p>
      </dsp:txBody>
      <dsp:txXfrm rot="-5400000">
        <a:off x="1" y="504391"/>
        <a:ext cx="981683" cy="420721"/>
      </dsp:txXfrm>
    </dsp:sp>
    <dsp:sp modelId="{A02F3FB0-1FC0-4ADD-968C-D93A11ACA29A}">
      <dsp:nvSpPr>
        <dsp:cNvPr id="0" name=""/>
        <dsp:cNvSpPr/>
      </dsp:nvSpPr>
      <dsp:spPr>
        <a:xfrm rot="5400000">
          <a:off x="2813894" y="-1818662"/>
          <a:ext cx="911563" cy="45759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/>
            <a:t>Aumentar exportaciones a mercados no comunitarios en sectores con potencial exportador</a:t>
          </a:r>
          <a:endParaRPr lang="es-ES" sz="1800" b="1" kern="1200" dirty="0"/>
        </a:p>
      </dsp:txBody>
      <dsp:txXfrm rot="-5400000">
        <a:off x="981684" y="58047"/>
        <a:ext cx="4531485" cy="822565"/>
      </dsp:txXfrm>
    </dsp:sp>
    <dsp:sp modelId="{D989B76E-88B0-4ADA-9B3D-2B382A0EFFF6}">
      <dsp:nvSpPr>
        <dsp:cNvPr id="0" name=""/>
        <dsp:cNvSpPr/>
      </dsp:nvSpPr>
      <dsp:spPr>
        <a:xfrm rot="5400000">
          <a:off x="-210360" y="1610478"/>
          <a:ext cx="1402404" cy="981683"/>
        </a:xfrm>
        <a:prstGeom prst="chevron">
          <a:avLst/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0" kern="1200" dirty="0" smtClean="0"/>
            <a:t>Elección</a:t>
          </a:r>
          <a:endParaRPr lang="es-ES" sz="2100" b="0" kern="1200" dirty="0"/>
        </a:p>
      </dsp:txBody>
      <dsp:txXfrm rot="-5400000">
        <a:off x="1" y="1890960"/>
        <a:ext cx="981683" cy="420721"/>
      </dsp:txXfrm>
    </dsp:sp>
    <dsp:sp modelId="{4E52D55F-647E-4FB2-BC02-93E17A99F9BB}">
      <dsp:nvSpPr>
        <dsp:cNvPr id="0" name=""/>
        <dsp:cNvSpPr/>
      </dsp:nvSpPr>
      <dsp:spPr>
        <a:xfrm rot="5400000">
          <a:off x="2643418" y="-432093"/>
          <a:ext cx="1252515" cy="45759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b="1" kern="1200" dirty="0" smtClean="0"/>
            <a:t>Análisis cuantitativo </a:t>
          </a:r>
          <a:r>
            <a:rPr lang="es-ES" sz="1400" kern="1200" dirty="0" smtClean="0"/>
            <a:t>de una serie de indicadores objetivos sobre el potencial de los mercados para nuestras empresas</a:t>
          </a:r>
          <a:endParaRPr lang="es-ES" sz="1400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Complementado con la </a:t>
          </a:r>
          <a:r>
            <a:rPr lang="es-ES" sz="1400" b="1" kern="1200" dirty="0" smtClean="0"/>
            <a:t>información cualitativa </a:t>
          </a:r>
          <a:r>
            <a:rPr lang="es-ES" sz="1400" kern="1200" dirty="0" smtClean="0"/>
            <a:t>proporcionada por la red de Oficinas Económicas y Comerciales en el exterior y por ICEX</a:t>
          </a:r>
          <a:endParaRPr lang="es-ES" sz="1400" kern="1200" dirty="0"/>
        </a:p>
      </dsp:txBody>
      <dsp:txXfrm rot="-5400000">
        <a:off x="981684" y="1290784"/>
        <a:ext cx="4514841" cy="1130229"/>
      </dsp:txXfrm>
    </dsp:sp>
    <dsp:sp modelId="{8E860674-825F-437B-B90E-D4E5B0D6EEF5}">
      <dsp:nvSpPr>
        <dsp:cNvPr id="0" name=""/>
        <dsp:cNvSpPr/>
      </dsp:nvSpPr>
      <dsp:spPr>
        <a:xfrm rot="5400000">
          <a:off x="-210360" y="2826571"/>
          <a:ext cx="1402404" cy="981683"/>
        </a:xfrm>
        <a:prstGeom prst="chevron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Países</a:t>
          </a:r>
          <a:endParaRPr lang="es-ES" sz="2100" kern="1200" dirty="0"/>
        </a:p>
      </dsp:txBody>
      <dsp:txXfrm rot="-5400000">
        <a:off x="1" y="3107053"/>
        <a:ext cx="981683" cy="420721"/>
      </dsp:txXfrm>
    </dsp:sp>
    <dsp:sp modelId="{AFF27988-F76E-4468-95F1-27F3A23FA7C2}">
      <dsp:nvSpPr>
        <dsp:cNvPr id="0" name=""/>
        <dsp:cNvSpPr/>
      </dsp:nvSpPr>
      <dsp:spPr>
        <a:xfrm rot="5400000">
          <a:off x="2797466" y="967388"/>
          <a:ext cx="911563" cy="45759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0" kern="1200" dirty="0" smtClean="0"/>
            <a:t>Brasil, Canadá, China, Corea, Estados Unidos, India, Japón, Marruecos, México, Rusia, Sudáfrica y Turquía.</a:t>
          </a:r>
          <a:endParaRPr lang="es-ES" sz="1800" b="0" kern="1200" dirty="0"/>
        </a:p>
      </dsp:txBody>
      <dsp:txXfrm rot="-5400000">
        <a:off x="965256" y="2844098"/>
        <a:ext cx="4531485" cy="8225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5C3E2-A42B-4FAC-9290-A89C2BDC4A6E}">
      <dsp:nvSpPr>
        <dsp:cNvPr id="0" name=""/>
        <dsp:cNvSpPr/>
      </dsp:nvSpPr>
      <dsp:spPr>
        <a:xfrm>
          <a:off x="4719" y="79570"/>
          <a:ext cx="2063281" cy="123796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3175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DIVERSIFICACIÓN DE EXPORTACIONES</a:t>
          </a:r>
          <a:endParaRPr lang="es-ES" sz="1800" kern="1200" dirty="0"/>
        </a:p>
      </dsp:txBody>
      <dsp:txXfrm>
        <a:off x="40978" y="115829"/>
        <a:ext cx="1990763" cy="1165450"/>
      </dsp:txXfrm>
    </dsp:sp>
    <dsp:sp modelId="{09E4EC73-C93F-4ECF-9C82-CAE0CC3ECA63}">
      <dsp:nvSpPr>
        <dsp:cNvPr id="0" name=""/>
        <dsp:cNvSpPr/>
      </dsp:nvSpPr>
      <dsp:spPr>
        <a:xfrm>
          <a:off x="2274328" y="442708"/>
          <a:ext cx="437415" cy="5116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2274328" y="545047"/>
        <a:ext cx="306191" cy="307015"/>
      </dsp:txXfrm>
    </dsp:sp>
    <dsp:sp modelId="{D5430562-7826-4B48-9A64-53A68D8952FF}">
      <dsp:nvSpPr>
        <dsp:cNvPr id="0" name=""/>
        <dsp:cNvSpPr/>
      </dsp:nvSpPr>
      <dsp:spPr>
        <a:xfrm>
          <a:off x="2893312" y="79570"/>
          <a:ext cx="2063281" cy="123796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MERCADOS FUERA DE LA U.E.</a:t>
          </a:r>
          <a:endParaRPr lang="es-ES" sz="1800" kern="1200" dirty="0"/>
        </a:p>
      </dsp:txBody>
      <dsp:txXfrm>
        <a:off x="2929571" y="115829"/>
        <a:ext cx="1990763" cy="1165450"/>
      </dsp:txXfrm>
    </dsp:sp>
    <dsp:sp modelId="{E43E22C0-1E6C-4476-AD1C-7450CD06EDE8}">
      <dsp:nvSpPr>
        <dsp:cNvPr id="0" name=""/>
        <dsp:cNvSpPr/>
      </dsp:nvSpPr>
      <dsp:spPr>
        <a:xfrm>
          <a:off x="5162921" y="442708"/>
          <a:ext cx="437415" cy="5116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5162921" y="545047"/>
        <a:ext cx="306191" cy="307015"/>
      </dsp:txXfrm>
    </dsp:sp>
    <dsp:sp modelId="{852686AC-B6B0-4495-8657-DB6B42DB139E}">
      <dsp:nvSpPr>
        <dsp:cNvPr id="0" name=""/>
        <dsp:cNvSpPr/>
      </dsp:nvSpPr>
      <dsp:spPr>
        <a:xfrm>
          <a:off x="5781906" y="79570"/>
          <a:ext cx="2063281" cy="123796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ANÁLISIS POR ÁREAS GEOGRÁFICAS Y SECTORES</a:t>
          </a:r>
          <a:endParaRPr lang="es-ES" sz="1800" kern="1200" dirty="0"/>
        </a:p>
      </dsp:txBody>
      <dsp:txXfrm>
        <a:off x="5818165" y="115829"/>
        <a:ext cx="1990763" cy="1165450"/>
      </dsp:txXfrm>
    </dsp:sp>
    <dsp:sp modelId="{81FA7CDA-0FD0-4968-AEF2-66A6652F5F3E}">
      <dsp:nvSpPr>
        <dsp:cNvPr id="0" name=""/>
        <dsp:cNvSpPr/>
      </dsp:nvSpPr>
      <dsp:spPr>
        <a:xfrm>
          <a:off x="8051515" y="442708"/>
          <a:ext cx="437415" cy="5116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8051515" y="545047"/>
        <a:ext cx="306191" cy="307015"/>
      </dsp:txXfrm>
    </dsp:sp>
    <dsp:sp modelId="{6FD8EDA4-9188-4A58-91E8-AF12050DB8F6}">
      <dsp:nvSpPr>
        <dsp:cNvPr id="0" name=""/>
        <dsp:cNvSpPr/>
      </dsp:nvSpPr>
      <dsp:spPr>
        <a:xfrm>
          <a:off x="8670499" y="79570"/>
          <a:ext cx="2063281" cy="123796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MEDIDAS PARA ADECUAR SECTOR EXPORTADOR A SU POTENCIAL</a:t>
          </a:r>
          <a:endParaRPr lang="es-ES" sz="1800" kern="1200" dirty="0"/>
        </a:p>
      </dsp:txBody>
      <dsp:txXfrm>
        <a:off x="8706758" y="115829"/>
        <a:ext cx="1990763" cy="1165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88405-9C66-4952-BFAA-4D3619600DA6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C515C-684D-4F60-9254-17BFFC2B93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0273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DFDB0-7075-4A32-92D8-CA1F5810F4BE}" type="datetimeFigureOut">
              <a:rPr lang="es-ES" smtClean="0"/>
              <a:t>04/10/2019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E3494-E4A5-40C5-84E7-9FF1C82195E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492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97E0307-B85C-446A-8EF0-0407D435D787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Shape 10"/>
          <p:cNvSpPr>
            <a:spLocks/>
          </p:cNvSpPr>
          <p:nvPr/>
        </p:nvSpPr>
        <p:spPr>
          <a:xfrm>
            <a:off x="487315" y="1"/>
            <a:ext cx="11704685" cy="452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316728" marR="0" lvl="0" indent="-3167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None/>
            </a:pPr>
            <a:endParaRPr sz="1125" b="0" i="0" u="none" strike="noStrike" cap="none" dirty="0">
              <a:solidFill>
                <a:srgbClr val="C00000"/>
              </a:solidFill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" name="Shape 12"/>
          <p:cNvSpPr>
            <a:spLocks/>
          </p:cNvSpPr>
          <p:nvPr/>
        </p:nvSpPr>
        <p:spPr>
          <a:xfrm>
            <a:off x="1" y="548681"/>
            <a:ext cx="76599" cy="7143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ts val="1000"/>
              <a:buFont typeface="Trebuchet MS"/>
              <a:buNone/>
            </a:pPr>
            <a:endParaRPr sz="1000" b="1" dirty="0">
              <a:latin typeface="Gill Sans MT" panose="020B0502020104020203" pitchFamily="34" charset="0"/>
              <a:ea typeface="Arial"/>
              <a:cs typeface="Arial"/>
              <a:sym typeface="Helvetica Neue Light"/>
            </a:endParaRPr>
          </a:p>
        </p:txBody>
      </p:sp>
      <p:sp>
        <p:nvSpPr>
          <p:cNvPr id="9" name="Shape 14"/>
          <p:cNvSpPr txBox="1">
            <a:spLocks/>
          </p:cNvSpPr>
          <p:nvPr/>
        </p:nvSpPr>
        <p:spPr>
          <a:xfrm>
            <a:off x="0" y="-1"/>
            <a:ext cx="499200" cy="4528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rebuchet MS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ysClr val="windowText" lastClr="000000"/>
                </a:solidFill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Trebuchet MS"/>
                <a:buNone/>
              </a:pPr>
              <a:t>‹Nº›</a:t>
            </a:fld>
            <a:endParaRPr sz="1000" b="1" i="0" u="none" strike="noStrike" cap="none" dirty="0">
              <a:solidFill>
                <a:sysClr val="windowText" lastClr="000000"/>
              </a:solidFill>
              <a:uFillTx/>
              <a:latin typeface="Gill Sans MT" panose="020B0502020104020203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3" name="Picture 120" descr="Resultado de imagen de logo secretaria de estado de comerci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" t="31581" r="3303" b="30915"/>
          <a:stretch/>
        </p:blipFill>
        <p:spPr bwMode="auto">
          <a:xfrm>
            <a:off x="9033691" y="-15968"/>
            <a:ext cx="3158308" cy="4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55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10515600" cy="128602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3CFE2CC-454D-4466-AC55-B86DA0A87BA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07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647B1BF-4039-460D-A637-65428CBD720E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8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10515600" cy="128602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AA39ACE-9343-4EBE-B5CA-AEA240A1DC5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Shape 10"/>
          <p:cNvSpPr>
            <a:spLocks/>
          </p:cNvSpPr>
          <p:nvPr/>
        </p:nvSpPr>
        <p:spPr>
          <a:xfrm>
            <a:off x="487315" y="1"/>
            <a:ext cx="11704685" cy="452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316728" marR="0" lvl="0" indent="-3167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None/>
            </a:pPr>
            <a:endParaRPr sz="1125" b="0" i="0" u="none" strike="noStrike" cap="none" dirty="0">
              <a:solidFill>
                <a:srgbClr val="C00000"/>
              </a:solidFill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" name="Shape 12"/>
          <p:cNvSpPr>
            <a:spLocks/>
          </p:cNvSpPr>
          <p:nvPr/>
        </p:nvSpPr>
        <p:spPr>
          <a:xfrm>
            <a:off x="1" y="548681"/>
            <a:ext cx="76599" cy="7143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ts val="1000"/>
              <a:buFont typeface="Trebuchet MS"/>
              <a:buNone/>
            </a:pPr>
            <a:endParaRPr sz="1000" b="1" dirty="0">
              <a:latin typeface="Gill Sans MT" panose="020B0502020104020203" pitchFamily="34" charset="0"/>
              <a:ea typeface="Arial"/>
              <a:cs typeface="Arial"/>
              <a:sym typeface="Helvetica Neue Light"/>
            </a:endParaRPr>
          </a:p>
        </p:txBody>
      </p:sp>
      <p:sp>
        <p:nvSpPr>
          <p:cNvPr id="10" name="Shape 14"/>
          <p:cNvSpPr txBox="1">
            <a:spLocks/>
          </p:cNvSpPr>
          <p:nvPr/>
        </p:nvSpPr>
        <p:spPr>
          <a:xfrm>
            <a:off x="0" y="-1"/>
            <a:ext cx="499200" cy="4528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rebuchet MS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ysClr val="windowText" lastClr="000000"/>
                </a:solidFill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Trebuchet MS"/>
                <a:buNone/>
              </a:pPr>
              <a:t>‹Nº›</a:t>
            </a:fld>
            <a:endParaRPr sz="1000" b="1" i="0" u="none" strike="noStrike" cap="none" dirty="0">
              <a:solidFill>
                <a:sysClr val="windowText" lastClr="000000"/>
              </a:solidFill>
              <a:uFillTx/>
              <a:latin typeface="Gill Sans MT" panose="020B0502020104020203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1" name="Picture 120" descr="Resultado de imagen de logo secretaria de estado de comerci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" t="31581" r="3303" b="30915"/>
          <a:stretch/>
        </p:blipFill>
        <p:spPr bwMode="auto">
          <a:xfrm>
            <a:off x="9033691" y="-15968"/>
            <a:ext cx="3158308" cy="4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606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9A00F7B-89C5-4DF7-A309-6263220147D4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Shape 10"/>
          <p:cNvSpPr>
            <a:spLocks/>
          </p:cNvSpPr>
          <p:nvPr/>
        </p:nvSpPr>
        <p:spPr>
          <a:xfrm>
            <a:off x="487315" y="1"/>
            <a:ext cx="11704685" cy="452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316728" marR="0" lvl="0" indent="-3167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None/>
            </a:pPr>
            <a:endParaRPr sz="1125" b="0" i="0" u="none" strike="noStrike" cap="none" dirty="0">
              <a:solidFill>
                <a:srgbClr val="C00000"/>
              </a:solidFill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" name="Shape 12"/>
          <p:cNvSpPr>
            <a:spLocks/>
          </p:cNvSpPr>
          <p:nvPr/>
        </p:nvSpPr>
        <p:spPr>
          <a:xfrm>
            <a:off x="1" y="548681"/>
            <a:ext cx="76599" cy="7143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ts val="1000"/>
              <a:buFont typeface="Trebuchet MS"/>
              <a:buNone/>
            </a:pPr>
            <a:endParaRPr sz="1000" b="1" dirty="0">
              <a:latin typeface="Gill Sans MT" panose="020B0502020104020203" pitchFamily="34" charset="0"/>
              <a:ea typeface="Arial"/>
              <a:cs typeface="Arial"/>
              <a:sym typeface="Helvetica Neue Light"/>
            </a:endParaRPr>
          </a:p>
        </p:txBody>
      </p:sp>
      <p:sp>
        <p:nvSpPr>
          <p:cNvPr id="9" name="Shape 14"/>
          <p:cNvSpPr txBox="1">
            <a:spLocks/>
          </p:cNvSpPr>
          <p:nvPr/>
        </p:nvSpPr>
        <p:spPr>
          <a:xfrm>
            <a:off x="0" y="-1"/>
            <a:ext cx="499200" cy="4528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rebuchet MS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ysClr val="windowText" lastClr="000000"/>
                </a:solidFill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Trebuchet MS"/>
                <a:buNone/>
              </a:pPr>
              <a:t>‹Nº›</a:t>
            </a:fld>
            <a:endParaRPr sz="1000" b="1" i="0" u="none" strike="noStrike" cap="none" dirty="0">
              <a:solidFill>
                <a:sysClr val="windowText" lastClr="000000"/>
              </a:solidFill>
              <a:uFillTx/>
              <a:latin typeface="Gill Sans MT" panose="020B0502020104020203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12" name="Picture 120" descr="Resultado de imagen de logo secretaria de estado de comercio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" t="31581" r="3303" b="30915"/>
          <a:stretch/>
        </p:blipFill>
        <p:spPr bwMode="auto">
          <a:xfrm>
            <a:off x="9033691" y="-15968"/>
            <a:ext cx="3158308" cy="4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09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10515600" cy="128602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49C95DE-FD64-4606-AE61-EC1136867CC6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DEB0BBD-30FE-4CF1-900A-0C45149F8AF8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8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04664"/>
            <a:ext cx="10515600" cy="1286024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91A5F7F-3E81-4C65-A4D1-CB62D5B9DB91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1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77ECC86-1672-4627-AEFE-EC5485C73905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31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CDCB01F-D966-4C62-B900-0BE008A90C98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1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5E73A0EA-7DC7-4964-BB97-B173EF3B859A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8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0"/>
          <p:cNvSpPr>
            <a:spLocks/>
          </p:cNvSpPr>
          <p:nvPr/>
        </p:nvSpPr>
        <p:spPr>
          <a:xfrm>
            <a:off x="487315" y="1"/>
            <a:ext cx="11704685" cy="452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316728" marR="0" lvl="0" indent="-3167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5"/>
              <a:buFont typeface="Arial"/>
              <a:buNone/>
            </a:pPr>
            <a:endParaRPr sz="1125" b="0" i="0" u="none" strike="noStrike" cap="none" dirty="0">
              <a:solidFill>
                <a:srgbClr val="C00000"/>
              </a:solidFill>
              <a:uFillTx/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" name="Shape 12"/>
          <p:cNvSpPr>
            <a:spLocks/>
          </p:cNvSpPr>
          <p:nvPr/>
        </p:nvSpPr>
        <p:spPr>
          <a:xfrm>
            <a:off x="1" y="548681"/>
            <a:ext cx="76599" cy="7143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ts val="1000"/>
              <a:buFont typeface="Trebuchet MS"/>
              <a:buNone/>
            </a:pPr>
            <a:endParaRPr sz="1000" b="1" dirty="0">
              <a:latin typeface="Gill Sans MT" panose="020B0502020104020203" pitchFamily="34" charset="0"/>
              <a:ea typeface="Arial"/>
              <a:cs typeface="Arial"/>
              <a:sym typeface="Helvetica Neue Light"/>
            </a:endParaRPr>
          </a:p>
        </p:txBody>
      </p:sp>
      <p:sp>
        <p:nvSpPr>
          <p:cNvPr id="4" name="Shape 14"/>
          <p:cNvSpPr txBox="1">
            <a:spLocks/>
          </p:cNvSpPr>
          <p:nvPr/>
        </p:nvSpPr>
        <p:spPr>
          <a:xfrm>
            <a:off x="0" y="-1"/>
            <a:ext cx="499200" cy="45284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rebuchet MS"/>
              <a:buNone/>
            </a:pPr>
            <a:fld id="{00000000-1234-1234-1234-123412341234}" type="slidenum">
              <a:rPr lang="en-US" sz="1000" b="0" i="0" u="none" strike="noStrike" cap="none" smtClean="0">
                <a:solidFill>
                  <a:sysClr val="windowText" lastClr="000000"/>
                </a:solidFill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Trebuchet MS"/>
                <a:buNone/>
              </a:pPr>
              <a:t>‹Nº›</a:t>
            </a:fld>
            <a:endParaRPr sz="1000" b="1" i="0" u="none" strike="noStrike" cap="none" dirty="0">
              <a:solidFill>
                <a:sysClr val="windowText" lastClr="000000"/>
              </a:solidFill>
              <a:uFillTx/>
              <a:latin typeface="Gill Sans MT" panose="020B0502020104020203" pitchFamily="34" charset="0"/>
              <a:ea typeface="Arial"/>
              <a:cs typeface="Arial"/>
              <a:sym typeface="Arial"/>
            </a:endParaRPr>
          </a:p>
        </p:txBody>
      </p:sp>
      <p:pic>
        <p:nvPicPr>
          <p:cNvPr id="7" name="Picture 120" descr="Resultado de imagen de logo secretaria de estado de comercio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" t="31581" r="3303" b="30915"/>
          <a:stretch/>
        </p:blipFill>
        <p:spPr bwMode="auto">
          <a:xfrm>
            <a:off x="9033691" y="-15968"/>
            <a:ext cx="3158308" cy="46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12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mercio.gob.es/es-ES/comercio-exterior/instrumentos-apoyo/Paginas/Pa&#237;ses-con-Actuaci&#243;n-Sectorial-Estrat&#233;gica.aspx" TargetMode="External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microsoft.com/office/2007/relationships/diagramDrawing" Target="../diagrams/drawing8.xml"/><Relationship Id="rId3" Type="http://schemas.openxmlformats.org/officeDocument/2006/relationships/diagramData" Target="../diagrams/data7.xml"/><Relationship Id="rId21" Type="http://schemas.openxmlformats.org/officeDocument/2006/relationships/image" Target="../media/image28.png"/><Relationship Id="rId7" Type="http://schemas.microsoft.com/office/2007/relationships/diagramDrawing" Target="../diagrams/drawing7.xml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themeOverride" Target="../theme/themeOverride8.xml"/><Relationship Id="rId6" Type="http://schemas.openxmlformats.org/officeDocument/2006/relationships/diagramColors" Target="../diagrams/colors7.xml"/><Relationship Id="rId11" Type="http://schemas.openxmlformats.org/officeDocument/2006/relationships/image" Target="../media/image18.png"/><Relationship Id="rId24" Type="http://schemas.openxmlformats.org/officeDocument/2006/relationships/diagramQuickStyle" Target="../diagrams/quickStyle8.xml"/><Relationship Id="rId5" Type="http://schemas.openxmlformats.org/officeDocument/2006/relationships/diagramQuickStyle" Target="../diagrams/quickStyle7.xml"/><Relationship Id="rId15" Type="http://schemas.openxmlformats.org/officeDocument/2006/relationships/image" Target="../media/image22.png"/><Relationship Id="rId23" Type="http://schemas.openxmlformats.org/officeDocument/2006/relationships/diagramLayout" Target="../diagrams/layout8.xml"/><Relationship Id="rId10" Type="http://schemas.openxmlformats.org/officeDocument/2006/relationships/image" Target="../media/image17.png"/><Relationship Id="rId19" Type="http://schemas.openxmlformats.org/officeDocument/2006/relationships/image" Target="../media/image26.jpeg"/><Relationship Id="rId4" Type="http://schemas.openxmlformats.org/officeDocument/2006/relationships/diagramLayout" Target="../diagrams/layout7.xml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diagramData" Target="../diagrams/data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.xml"/><Relationship Id="rId13" Type="http://schemas.openxmlformats.org/officeDocument/2006/relationships/tags" Target="../tags/tag11.xml"/><Relationship Id="rId18" Type="http://schemas.openxmlformats.org/officeDocument/2006/relationships/tags" Target="../tags/tag16.xml"/><Relationship Id="rId26" Type="http://schemas.openxmlformats.org/officeDocument/2006/relationships/slideLayout" Target="../slideLayouts/slideLayout7.xml"/><Relationship Id="rId3" Type="http://schemas.openxmlformats.org/officeDocument/2006/relationships/tags" Target="../tags/tag1.xml"/><Relationship Id="rId21" Type="http://schemas.openxmlformats.org/officeDocument/2006/relationships/tags" Target="../tags/tag19.xml"/><Relationship Id="rId7" Type="http://schemas.openxmlformats.org/officeDocument/2006/relationships/tags" Target="../tags/tag5.xml"/><Relationship Id="rId12" Type="http://schemas.openxmlformats.org/officeDocument/2006/relationships/tags" Target="../tags/tag10.xml"/><Relationship Id="rId17" Type="http://schemas.openxmlformats.org/officeDocument/2006/relationships/tags" Target="../tags/tag15.xml"/><Relationship Id="rId25" Type="http://schemas.openxmlformats.org/officeDocument/2006/relationships/tags" Target="../tags/tag23.xml"/><Relationship Id="rId2" Type="http://schemas.openxmlformats.org/officeDocument/2006/relationships/vmlDrawing" Target="../drawings/vmlDrawing1.vml"/><Relationship Id="rId16" Type="http://schemas.openxmlformats.org/officeDocument/2006/relationships/tags" Target="../tags/tag14.xml"/><Relationship Id="rId20" Type="http://schemas.openxmlformats.org/officeDocument/2006/relationships/tags" Target="../tags/tag18.xml"/><Relationship Id="rId29" Type="http://schemas.openxmlformats.org/officeDocument/2006/relationships/chart" Target="../charts/chart1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4.xml"/><Relationship Id="rId11" Type="http://schemas.openxmlformats.org/officeDocument/2006/relationships/tags" Target="../tags/tag9.xml"/><Relationship Id="rId24" Type="http://schemas.openxmlformats.org/officeDocument/2006/relationships/tags" Target="../tags/tag22.xml"/><Relationship Id="rId5" Type="http://schemas.openxmlformats.org/officeDocument/2006/relationships/tags" Target="../tags/tag3.xml"/><Relationship Id="rId15" Type="http://schemas.openxmlformats.org/officeDocument/2006/relationships/tags" Target="../tags/tag13.xml"/><Relationship Id="rId23" Type="http://schemas.openxmlformats.org/officeDocument/2006/relationships/tags" Target="../tags/tag21.xml"/><Relationship Id="rId28" Type="http://schemas.openxmlformats.org/officeDocument/2006/relationships/image" Target="../media/image6.emf"/><Relationship Id="rId10" Type="http://schemas.openxmlformats.org/officeDocument/2006/relationships/tags" Target="../tags/tag8.xml"/><Relationship Id="rId19" Type="http://schemas.openxmlformats.org/officeDocument/2006/relationships/tags" Target="../tags/tag17.xml"/><Relationship Id="rId4" Type="http://schemas.openxmlformats.org/officeDocument/2006/relationships/tags" Target="../tags/tag2.xml"/><Relationship Id="rId9" Type="http://schemas.openxmlformats.org/officeDocument/2006/relationships/tags" Target="../tags/tag7.xml"/><Relationship Id="rId14" Type="http://schemas.openxmlformats.org/officeDocument/2006/relationships/tags" Target="../tags/tag12.xml"/><Relationship Id="rId22" Type="http://schemas.openxmlformats.org/officeDocument/2006/relationships/tags" Target="../tags/tag20.xml"/><Relationship Id="rId27" Type="http://schemas.openxmlformats.org/officeDocument/2006/relationships/oleObject" Target="../embeddings/oleObject1.bin"/><Relationship Id="rId30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6" Type="http://schemas.openxmlformats.org/officeDocument/2006/relationships/diagramColors" Target="../diagrams/colors4.xml"/><Relationship Id="rId1" Type="http://schemas.openxmlformats.org/officeDocument/2006/relationships/themeOverride" Target="../theme/themeOverride5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15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17563" y="1968760"/>
            <a:ext cx="10211219" cy="2189500"/>
          </a:xfrm>
          <a:noFill/>
        </p:spPr>
        <p:txBody>
          <a:bodyPr>
            <a:normAutofit/>
          </a:bodyPr>
          <a:lstStyle/>
          <a:p>
            <a:r>
              <a:rPr lang="es-ES" sz="48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El Plan de Acción para la Internacionalización de la Economía Española 2019-2020</a:t>
            </a:r>
            <a:endParaRPr lang="es-ES" sz="48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676" y="5761011"/>
            <a:ext cx="4807127" cy="92828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194854" y="5014117"/>
            <a:ext cx="5659395" cy="162638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PASE (Países con Actuación Sectorial Estratégica)</a:t>
            </a:r>
            <a:endParaRPr lang="es-ES" sz="3200" b="1" dirty="0">
              <a:ln>
                <a:solidFill>
                  <a:schemeClr val="tx1"/>
                </a:soli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3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627" y="265106"/>
            <a:ext cx="7611930" cy="7869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2900" b="1" dirty="0" smtClean="0"/>
              <a:t>Diversificación de mercados: </a:t>
            </a:r>
            <a:br>
              <a:rPr lang="es-ES" sz="2900" b="1" dirty="0" smtClean="0"/>
            </a:br>
            <a:r>
              <a:rPr lang="es-ES" sz="2900" b="1" dirty="0" smtClean="0"/>
              <a:t>PASE (Países con Actuación Sectorial Estratégica) </a:t>
            </a:r>
            <a:endParaRPr lang="es-ES" sz="29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3124" y="1592525"/>
            <a:ext cx="11387380" cy="4481383"/>
          </a:xfrm>
        </p:spPr>
        <p:txBody>
          <a:bodyPr/>
          <a:lstStyle/>
          <a:p>
            <a:pPr algn="just"/>
            <a:endParaRPr lang="es-ES" dirty="0" smtClean="0"/>
          </a:p>
          <a:p>
            <a:pPr algn="just"/>
            <a:endParaRPr lang="es-ES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70484363"/>
              </p:ext>
            </p:extLst>
          </p:nvPr>
        </p:nvGraphicFramePr>
        <p:xfrm>
          <a:off x="382547" y="2706187"/>
          <a:ext cx="5557668" cy="403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8566764" y="6311453"/>
            <a:ext cx="218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hlinkClick r:id="rId8"/>
              </a:rPr>
              <a:t>WEB PASE</a:t>
            </a:r>
            <a:endParaRPr lang="es-ES" dirty="0"/>
          </a:p>
        </p:txBody>
      </p:sp>
      <p:pic>
        <p:nvPicPr>
          <p:cNvPr id="9" name="7 Imagen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97640" y="2673463"/>
            <a:ext cx="6208183" cy="3743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565742" y="4991878"/>
            <a:ext cx="411930" cy="2883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0228" y="3428564"/>
            <a:ext cx="473938" cy="2369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8044" y="3967701"/>
            <a:ext cx="385985" cy="2575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8119" y="3478072"/>
            <a:ext cx="562385" cy="3749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18038" y="4545407"/>
            <a:ext cx="457994" cy="3055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3777" y="4269852"/>
            <a:ext cx="495951" cy="3309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3395" y="4288286"/>
            <a:ext cx="468324" cy="312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0676" y="4390538"/>
            <a:ext cx="539552" cy="308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04418" y="3137316"/>
            <a:ext cx="455274" cy="303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4845" y="5866399"/>
            <a:ext cx="454744" cy="3027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9589" y="3990211"/>
            <a:ext cx="457994" cy="3055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046" y="3909879"/>
            <a:ext cx="521121" cy="274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35" name="Diagrama 34"/>
          <p:cNvGraphicFramePr/>
          <p:nvPr>
            <p:extLst>
              <p:ext uri="{D42A27DB-BD31-4B8C-83A1-F6EECF244321}">
                <p14:modId xmlns:p14="http://schemas.microsoft.com/office/powerpoint/2010/main" val="1870641832"/>
              </p:ext>
            </p:extLst>
          </p:nvPr>
        </p:nvGraphicFramePr>
        <p:xfrm>
          <a:off x="679619" y="1093087"/>
          <a:ext cx="10738500" cy="1397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</p:spTree>
    <p:extLst>
      <p:ext uri="{BB962C8B-B14F-4D97-AF65-F5344CB8AC3E}">
        <p14:creationId xmlns:p14="http://schemas.microsoft.com/office/powerpoint/2010/main" val="2628678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3123" y="1359243"/>
            <a:ext cx="11483545" cy="4780303"/>
          </a:xfrm>
        </p:spPr>
        <p:txBody>
          <a:bodyPr>
            <a:noAutofit/>
          </a:bodyPr>
          <a:lstStyle/>
          <a:p>
            <a:pPr algn="just"/>
            <a:r>
              <a:rPr lang="es-ES" sz="2000" dirty="0" smtClean="0"/>
              <a:t>Este Plan de Acción 2019-2020 establece, dentro de los objetivos de la Estrategia de Internacionalización 2017-2027, una batería de medidas para que: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Todos los departamentos y organismos con actuaciones en materia de fomento de la internacionalización </a:t>
            </a:r>
            <a:r>
              <a:rPr lang="es-ES" sz="2000" b="1" dirty="0" smtClean="0"/>
              <a:t>trabajen de forma coordinada y eficiente</a:t>
            </a:r>
            <a:r>
              <a:rPr lang="es-ES" sz="2000" dirty="0" smtClean="0"/>
              <a:t>, aprovechando las </a:t>
            </a:r>
            <a:r>
              <a:rPr lang="es-ES" sz="2000" b="1" dirty="0" smtClean="0"/>
              <a:t>sinergias</a:t>
            </a:r>
            <a:r>
              <a:rPr lang="es-ES" sz="2000" dirty="0" smtClean="0"/>
              <a:t> </a:t>
            </a:r>
            <a:r>
              <a:rPr lang="es-ES" sz="2000" dirty="0"/>
              <a:t>potenciales. Queremos involucrar al sector privado en </a:t>
            </a:r>
            <a:r>
              <a:rPr lang="es-ES" sz="2000" dirty="0" smtClean="0"/>
              <a:t>la </a:t>
            </a:r>
            <a:r>
              <a:rPr lang="es-ES" sz="2000" dirty="0"/>
              <a:t>ejecución del </a:t>
            </a:r>
            <a:r>
              <a:rPr lang="es-ES" sz="2000" dirty="0" smtClean="0"/>
              <a:t>Plan.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Incrementar y consolidar la </a:t>
            </a:r>
            <a:r>
              <a:rPr lang="es-ES" sz="2000" b="1" dirty="0" smtClean="0"/>
              <a:t>base de empresas que exportan regularmente</a:t>
            </a:r>
            <a:r>
              <a:rPr lang="es-ES" sz="2000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Conseguir que nuestras empresas puedan contar con </a:t>
            </a:r>
            <a:r>
              <a:rPr lang="es-ES" sz="2000" b="1" dirty="0" smtClean="0"/>
              <a:t>mercados más abiertos </a:t>
            </a:r>
            <a:r>
              <a:rPr lang="es-ES" sz="2000" dirty="0" smtClean="0"/>
              <a:t>y </a:t>
            </a:r>
            <a:r>
              <a:rPr lang="es-ES" sz="2000" b="1" dirty="0" smtClean="0"/>
              <a:t>maximizar el aprovechamiento </a:t>
            </a:r>
            <a:r>
              <a:rPr lang="es-ES" sz="2000" dirty="0" smtClean="0"/>
              <a:t>de las oportunidades que surjan de los acuerdos comerciales firmados entre la UE y terceros países.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Facilitar un </a:t>
            </a:r>
            <a:r>
              <a:rPr lang="es-ES" sz="2000" b="1" dirty="0" smtClean="0"/>
              <a:t>mayor acceso de las </a:t>
            </a:r>
            <a:r>
              <a:rPr lang="es-ES" sz="2000" b="1" dirty="0" err="1" smtClean="0"/>
              <a:t>PYMEs</a:t>
            </a:r>
            <a:r>
              <a:rPr lang="es-ES" sz="2000" b="1" dirty="0" smtClean="0"/>
              <a:t> </a:t>
            </a:r>
            <a:r>
              <a:rPr lang="es-ES" sz="2000" dirty="0" smtClean="0"/>
              <a:t>a los mercados exteriores.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Avanzar </a:t>
            </a:r>
            <a:r>
              <a:rPr lang="es-ES" sz="2000" dirty="0"/>
              <a:t>en la </a:t>
            </a:r>
            <a:r>
              <a:rPr lang="es-ES" sz="2000" b="1" dirty="0"/>
              <a:t>diversificación</a:t>
            </a:r>
            <a:r>
              <a:rPr lang="es-ES" sz="2000" dirty="0"/>
              <a:t> introduciendo  un nuevo enfoque país-sector a través de los </a:t>
            </a:r>
            <a:r>
              <a:rPr lang="es-ES" sz="2000" b="1" dirty="0" smtClean="0"/>
              <a:t>PASE.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b="1" dirty="0" smtClean="0"/>
              <a:t>Incrementar  el valor añadido a través del desarrollo tecnológico, innovación, transformación digital y formación de capital humano.</a:t>
            </a:r>
            <a:endParaRPr lang="es-ES" sz="2000" b="1" dirty="0"/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2000" dirty="0" smtClean="0"/>
              <a:t>Consolidar España como </a:t>
            </a:r>
            <a:r>
              <a:rPr lang="es-ES" sz="2000" b="1" dirty="0" smtClean="0"/>
              <a:t>inversor mundial y potenciar su capacidad de atracción de inversión extranjera.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48678" y="594910"/>
            <a:ext cx="8537693" cy="73256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900" b="1" dirty="0" smtClean="0"/>
              <a:t>Conclusión</a:t>
            </a:r>
            <a:endParaRPr lang="es-ES" sz="2900" b="1" dirty="0"/>
          </a:p>
        </p:txBody>
      </p:sp>
    </p:spTree>
    <p:extLst>
      <p:ext uri="{BB962C8B-B14F-4D97-AF65-F5344CB8AC3E}">
        <p14:creationId xmlns:p14="http://schemas.microsoft.com/office/powerpoint/2010/main" val="764723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253767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/>
              <a:t>¡MUCHAS GRACIAS!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0667" y="4104137"/>
            <a:ext cx="6088126" cy="1175654"/>
          </a:xfrm>
          <a:prstGeom prst="rect">
            <a:avLst/>
          </a:prstGeom>
        </p:spPr>
      </p:pic>
      <p:sp>
        <p:nvSpPr>
          <p:cNvPr id="7" name="Elipse 6" title="Foto de rostro de hombre profesional"/>
          <p:cNvSpPr/>
          <p:nvPr/>
        </p:nvSpPr>
        <p:spPr>
          <a:xfrm>
            <a:off x="5168491" y="558213"/>
            <a:ext cx="1855018" cy="1855018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635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50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8628" y="593124"/>
            <a:ext cx="8905103" cy="57021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2900" b="1" dirty="0" smtClean="0"/>
              <a:t>Análisis del contexto actual: diagnóstico </a:t>
            </a:r>
            <a:r>
              <a:rPr lang="es-ES" sz="2900" b="1" dirty="0"/>
              <a:t>de </a:t>
            </a:r>
            <a:r>
              <a:rPr lang="es-ES" sz="2900" b="1" dirty="0" smtClean="0"/>
              <a:t>situación (1)</a:t>
            </a:r>
            <a:endParaRPr lang="es-ES" sz="2900" b="1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1661166" y="1270433"/>
            <a:ext cx="3498064" cy="2049674"/>
          </a:xfrm>
        </p:spPr>
        <p:txBody>
          <a:bodyPr>
            <a:noAutofit/>
          </a:bodyPr>
          <a:lstStyle/>
          <a:p>
            <a:pPr algn="ctr"/>
            <a:r>
              <a:rPr lang="es-ES" sz="1600" b="1" dirty="0" smtClean="0"/>
              <a:t>Exportaciones de mercancías 2018: </a:t>
            </a:r>
          </a:p>
          <a:p>
            <a:pPr lvl="1" algn="ctr">
              <a:buFont typeface="Wingdings" panose="05000000000000000000" pitchFamily="2" charset="2"/>
              <a:buChar char="q"/>
            </a:pPr>
            <a:r>
              <a:rPr lang="es-ES" sz="1800" dirty="0" smtClean="0"/>
              <a:t>Récord histórico.</a:t>
            </a:r>
          </a:p>
          <a:p>
            <a:pPr lvl="1" algn="ctr">
              <a:buFont typeface="Wingdings" panose="05000000000000000000" pitchFamily="2" charset="2"/>
              <a:buChar char="q"/>
            </a:pPr>
            <a:r>
              <a:rPr lang="es-ES" sz="1800" dirty="0" smtClean="0"/>
              <a:t>&gt; </a:t>
            </a:r>
            <a:r>
              <a:rPr lang="es-ES" sz="1800" dirty="0"/>
              <a:t>285.000 </a:t>
            </a:r>
            <a:r>
              <a:rPr lang="es-ES" sz="1800" dirty="0" smtClean="0"/>
              <a:t>M€ (+2,9</a:t>
            </a:r>
            <a:r>
              <a:rPr lang="es-ES" sz="1800" dirty="0"/>
              <a:t>% respecto a </a:t>
            </a:r>
            <a:r>
              <a:rPr lang="es-ES" sz="1800" dirty="0" smtClean="0"/>
              <a:t>2017).</a:t>
            </a:r>
          </a:p>
          <a:p>
            <a:pPr lvl="1" algn="ctr">
              <a:buFont typeface="Wingdings" panose="05000000000000000000" pitchFamily="2" charset="2"/>
              <a:buChar char="q"/>
            </a:pPr>
            <a:r>
              <a:rPr lang="es-ES" sz="1800" dirty="0" smtClean="0"/>
              <a:t>Tasa </a:t>
            </a:r>
            <a:r>
              <a:rPr lang="es-ES" sz="1800" dirty="0"/>
              <a:t>de </a:t>
            </a:r>
            <a:r>
              <a:rPr lang="es-ES" sz="1800" dirty="0" smtClean="0"/>
              <a:t>cobertura: ~ 90%.</a:t>
            </a:r>
          </a:p>
          <a:p>
            <a:pPr lvl="1" algn="just">
              <a:buFont typeface="Wingdings" panose="05000000000000000000" pitchFamily="2" charset="2"/>
              <a:buChar char="q"/>
            </a:pPr>
            <a:endParaRPr lang="es-ES" sz="700" dirty="0"/>
          </a:p>
          <a:p>
            <a:pPr algn="just"/>
            <a:endParaRPr lang="es-ES" sz="1600" dirty="0"/>
          </a:p>
          <a:p>
            <a:pPr algn="just"/>
            <a:endParaRPr lang="es-ES" sz="16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4073" y="2833816"/>
            <a:ext cx="8509686" cy="38934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Marcador de contenido 7"/>
          <p:cNvSpPr txBox="1">
            <a:spLocks/>
          </p:cNvSpPr>
          <p:nvPr/>
        </p:nvSpPr>
        <p:spPr>
          <a:xfrm>
            <a:off x="6052880" y="1015319"/>
            <a:ext cx="4359748" cy="246928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Wingdings" panose="05000000000000000000" pitchFamily="2" charset="2"/>
              <a:buChar char="q"/>
            </a:pPr>
            <a:endParaRPr lang="es-ES" sz="700" dirty="0" smtClean="0"/>
          </a:p>
          <a:p>
            <a:pPr algn="ctr"/>
            <a:r>
              <a:rPr lang="es-ES" sz="1600" b="1" dirty="0" smtClean="0"/>
              <a:t>Exportaciones de bienes y servicios 2018: </a:t>
            </a:r>
          </a:p>
          <a:p>
            <a:pPr lvl="1" algn="ctr">
              <a:buFont typeface="Wingdings" panose="05000000000000000000" pitchFamily="2" charset="2"/>
              <a:buChar char="q"/>
            </a:pPr>
            <a:r>
              <a:rPr lang="es-ES" sz="1800" dirty="0" smtClean="0"/>
              <a:t>34,3% PIB (8,6 p.p. por encima de 2007).</a:t>
            </a:r>
          </a:p>
          <a:p>
            <a:pPr lvl="1" algn="ctr">
              <a:buFont typeface="Wingdings" panose="05000000000000000000" pitchFamily="2" charset="2"/>
              <a:buChar char="q"/>
            </a:pPr>
            <a:r>
              <a:rPr lang="es-ES" sz="1800" dirty="0" smtClean="0"/>
              <a:t>Peso superior al de países como Francia, Italia y Reino Unido.</a:t>
            </a:r>
          </a:p>
          <a:p>
            <a:pPr algn="just"/>
            <a:endParaRPr lang="es-ES" sz="1600" dirty="0" smtClean="0"/>
          </a:p>
          <a:p>
            <a:pPr algn="just"/>
            <a:endParaRPr lang="es-ES" sz="16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03759" y="4324865"/>
            <a:ext cx="867128" cy="577034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324662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to 7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iapositiva de think-cell" r:id="rId27" imgW="359" imgH="360" progId="TCLayout.ActiveDocument.1">
                  <p:embed/>
                </p:oleObj>
              </mc:Choice>
              <mc:Fallback>
                <p:oleObj name="Diapositiva de think-cell" r:id="rId27" imgW="359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ángulo 3" hidden="1"/>
          <p:cNvSpPr/>
          <p:nvPr>
            <p:custDataLst>
              <p:tags r:id="rId4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s-ES" sz="12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101" name="Chart 3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22059018"/>
              </p:ext>
            </p:extLst>
          </p:nvPr>
        </p:nvGraphicFramePr>
        <p:xfrm>
          <a:off x="5171241" y="2089116"/>
          <a:ext cx="3054350" cy="296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sp>
        <p:nvSpPr>
          <p:cNvPr id="11" name="Rectángulo 10"/>
          <p:cNvSpPr/>
          <p:nvPr>
            <p:custDataLst>
              <p:tags r:id="rId6"/>
            </p:custDataLst>
          </p:nvPr>
        </p:nvSpPr>
        <p:spPr bwMode="gray">
          <a:xfrm>
            <a:off x="6350871" y="2397611"/>
            <a:ext cx="390525" cy="1651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225" tIns="0" rIns="22225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B738B90-96AF-4BC0-8A0F-69A7BE666F47}" type="datetime'''''''3'''''''''''''''''''''''',''''''3''''''''''%'''''''''''">
              <a:rPr lang="es-E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3,3%</a:t>
            </a:fld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Rectángulo 29"/>
          <p:cNvSpPr/>
          <p:nvPr>
            <p:custDataLst>
              <p:tags r:id="rId7"/>
            </p:custDataLst>
          </p:nvPr>
        </p:nvSpPr>
        <p:spPr bwMode="gray">
          <a:xfrm>
            <a:off x="6678582" y="2552228"/>
            <a:ext cx="390525" cy="165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225" tIns="0" rIns="22225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DB2E2845-E88D-402D-B407-3B70E7A5E860}" type="datetime'0'''''''',''''''''''''''''''''''''''''''8''''''''''%'''''''''">
              <a:rPr lang="es-E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0,8%</a:t>
            </a:fld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Rectángulo 26"/>
          <p:cNvSpPr/>
          <p:nvPr>
            <p:custDataLst>
              <p:tags r:id="rId8"/>
            </p:custDataLst>
          </p:nvPr>
        </p:nvSpPr>
        <p:spPr bwMode="gray">
          <a:xfrm>
            <a:off x="6546133" y="2126581"/>
            <a:ext cx="390525" cy="1651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225" tIns="0" rIns="22225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2AF8058F-984B-4EDB-9B99-0A272A52A52F}" type="datetime'''0'''''''''''''''''''''',''4''''''''''''''''%'''''''''''">
              <a:rPr lang="es-E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0,4%</a:t>
            </a:fld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20 Rectángulo">
            <a:extLst>
              <a:ext uri="{FF2B5EF4-FFF2-40B4-BE49-F238E27FC236}">
                <a16:creationId xmlns:a16="http://schemas.microsoft.com/office/drawing/2014/main" xmlns="" id="{D34E7CB2-A096-4EA0-8D92-A692AD246E08}"/>
              </a:ext>
            </a:extLst>
          </p:cNvPr>
          <p:cNvSpPr/>
          <p:nvPr/>
        </p:nvSpPr>
        <p:spPr>
          <a:xfrm>
            <a:off x="6229713" y="1771035"/>
            <a:ext cx="1224558" cy="253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>
              <a:buClr>
                <a:srgbClr val="820024"/>
              </a:buClr>
            </a:pPr>
            <a:r>
              <a:rPr lang="es-ES" sz="1400" b="1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AÑO 2000</a:t>
            </a:r>
          </a:p>
        </p:txBody>
      </p:sp>
      <p:sp>
        <p:nvSpPr>
          <p:cNvPr id="50183" name="Rectángulo 50182"/>
          <p:cNvSpPr/>
          <p:nvPr>
            <p:custDataLst>
              <p:tags r:id="rId9"/>
            </p:custDataLst>
          </p:nvPr>
        </p:nvSpPr>
        <p:spPr bwMode="auto">
          <a:xfrm>
            <a:off x="9306639" y="5671051"/>
            <a:ext cx="176181" cy="124976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178" name="Rectángulo 50177"/>
          <p:cNvSpPr/>
          <p:nvPr>
            <p:custDataLst>
              <p:tags r:id="rId10"/>
            </p:custDataLst>
          </p:nvPr>
        </p:nvSpPr>
        <p:spPr bwMode="auto">
          <a:xfrm>
            <a:off x="9251123" y="5217985"/>
            <a:ext cx="214313" cy="160338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176" name="Rectángulo 50175"/>
          <p:cNvSpPr/>
          <p:nvPr>
            <p:custDataLst>
              <p:tags r:id="rId11"/>
            </p:custDataLst>
          </p:nvPr>
        </p:nvSpPr>
        <p:spPr bwMode="auto">
          <a:xfrm>
            <a:off x="9252937" y="4978207"/>
            <a:ext cx="214313" cy="160338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182" name="Rectángulo 50181"/>
          <p:cNvSpPr/>
          <p:nvPr>
            <p:custDataLst>
              <p:tags r:id="rId12"/>
            </p:custDataLst>
          </p:nvPr>
        </p:nvSpPr>
        <p:spPr bwMode="auto">
          <a:xfrm>
            <a:off x="9283703" y="5470854"/>
            <a:ext cx="176181" cy="124976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184" name="Rectángulo 50183"/>
          <p:cNvSpPr/>
          <p:nvPr>
            <p:custDataLst>
              <p:tags r:id="rId13"/>
            </p:custDataLst>
          </p:nvPr>
        </p:nvSpPr>
        <p:spPr bwMode="auto">
          <a:xfrm>
            <a:off x="9289255" y="5879771"/>
            <a:ext cx="176181" cy="124976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185" name="Rectángulo 50184"/>
          <p:cNvSpPr/>
          <p:nvPr>
            <p:custDataLst>
              <p:tags r:id="rId14"/>
            </p:custDataLst>
          </p:nvPr>
        </p:nvSpPr>
        <p:spPr bwMode="auto">
          <a:xfrm>
            <a:off x="9306638" y="6087465"/>
            <a:ext cx="176181" cy="124976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186" name="Rectángulo 50185"/>
          <p:cNvSpPr/>
          <p:nvPr>
            <p:custDataLst>
              <p:tags r:id="rId15"/>
            </p:custDataLst>
          </p:nvPr>
        </p:nvSpPr>
        <p:spPr bwMode="auto">
          <a:xfrm>
            <a:off x="9298056" y="6298471"/>
            <a:ext cx="176181" cy="124976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>
            <p:custDataLst>
              <p:tags r:id="rId16"/>
            </p:custDataLst>
          </p:nvPr>
        </p:nvSpPr>
        <p:spPr bwMode="auto">
          <a:xfrm>
            <a:off x="9615376" y="5649809"/>
            <a:ext cx="263618" cy="1422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72CB80B6-105A-4CA9-9175-75B18CAF18CC}" type="datetime'''''''''''''A''si''''''''''''a'''''''''''">
              <a:rPr lang="es-E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Asia</a:t>
            </a:fld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Rectángulo 5"/>
          <p:cNvSpPr/>
          <p:nvPr>
            <p:custDataLst>
              <p:tags r:id="rId17"/>
            </p:custDataLst>
          </p:nvPr>
        </p:nvSpPr>
        <p:spPr bwMode="auto">
          <a:xfrm>
            <a:off x="9536048" y="4978207"/>
            <a:ext cx="211138" cy="182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D9757797-E868-4A28-AAE5-CB013AF3007B}" type="datetime'''''U''''''''''''''''''''''''''''''''''''''E'''''''">
              <a:rPr lang="es-E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UE</a:t>
            </a:fld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Rectángulo 8"/>
          <p:cNvSpPr/>
          <p:nvPr>
            <p:custDataLst>
              <p:tags r:id="rId18"/>
            </p:custDataLst>
          </p:nvPr>
        </p:nvSpPr>
        <p:spPr bwMode="auto">
          <a:xfrm>
            <a:off x="9605176" y="5229477"/>
            <a:ext cx="814346" cy="1422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626C9806-9073-4180-9726-E6BCD979CE16}" type="datetime'''''''''''''''R''e''''''''sto E''u''''''''''''''''ro''p''a'">
              <a:rPr lang="es-E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Resto Europa</a:t>
            </a:fld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>
            <p:custDataLst>
              <p:tags r:id="rId19"/>
            </p:custDataLst>
          </p:nvPr>
        </p:nvSpPr>
        <p:spPr bwMode="auto">
          <a:xfrm>
            <a:off x="9614269" y="5453493"/>
            <a:ext cx="492001" cy="1422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C6A99B9C-A5DB-4206-9537-1DBE86AB0BBF}" type="datetime'''''''A''''''''''m''ér''ic''''''a'''''''''''">
              <a:rPr lang="es-E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América</a:t>
            </a:fld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4" name="Rectángulo 23"/>
          <p:cNvSpPr/>
          <p:nvPr>
            <p:custDataLst>
              <p:tags r:id="rId20"/>
            </p:custDataLst>
          </p:nvPr>
        </p:nvSpPr>
        <p:spPr bwMode="auto">
          <a:xfrm>
            <a:off x="9641617" y="5863598"/>
            <a:ext cx="353667" cy="1422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72C63030-8E4C-4855-883E-033BD326CFB3}" type="datetime'A''''f''''r''''i''''''''''''''''''''''''''''''''c''''''''''a'">
              <a:rPr lang="es-E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Africa</a:t>
            </a:fld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8" name="Rectángulo 27"/>
          <p:cNvSpPr/>
          <p:nvPr>
            <p:custDataLst>
              <p:tags r:id="rId21"/>
            </p:custDataLst>
          </p:nvPr>
        </p:nvSpPr>
        <p:spPr bwMode="auto">
          <a:xfrm>
            <a:off x="9635206" y="6076541"/>
            <a:ext cx="486781" cy="1422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8047F338-B1AD-475B-8B04-D71DC836E38D}" type="datetime'''O''''''''''c''''''''''e''a''''''''''''''''''ní''''''''''''a'">
              <a:rPr lang="es-E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Oceanía</a:t>
            </a:fld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1" name="Rectángulo 30"/>
          <p:cNvSpPr/>
          <p:nvPr>
            <p:custDataLst>
              <p:tags r:id="rId22"/>
            </p:custDataLst>
          </p:nvPr>
        </p:nvSpPr>
        <p:spPr bwMode="auto">
          <a:xfrm>
            <a:off x="9587464" y="6321234"/>
            <a:ext cx="334091" cy="14229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E4D05E2B-1FB4-4B2A-9216-9130C7B64C32}" type="datetime'''''''Ot''''r''''''''''''''''''''''''''o''''s'''''''''''''''''">
              <a:rPr lang="es-ES" altLang="en-US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>
                <a:spcBef>
                  <a:spcPct val="0"/>
                </a:spcBef>
                <a:spcAft>
                  <a:spcPct val="0"/>
                </a:spcAft>
              </a:pPr>
              <a:t>Otros</a:t>
            </a:fld>
            <a:endParaRPr lang="es-E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129" name="Chart 3"/>
          <p:cNvGraphicFramePr/>
          <p:nvPr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308521555"/>
              </p:ext>
            </p:extLst>
          </p:nvPr>
        </p:nvGraphicFramePr>
        <p:xfrm>
          <a:off x="9137650" y="2091338"/>
          <a:ext cx="3054350" cy="296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sp>
        <p:nvSpPr>
          <p:cNvPr id="106" name="Rectángulo 105"/>
          <p:cNvSpPr/>
          <p:nvPr>
            <p:custDataLst>
              <p:tags r:id="rId24"/>
            </p:custDataLst>
          </p:nvPr>
        </p:nvSpPr>
        <p:spPr bwMode="gray">
          <a:xfrm>
            <a:off x="10469562" y="2620093"/>
            <a:ext cx="390525" cy="1651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225" tIns="0" rIns="22225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1B07EA7F-919A-4ECB-8952-696E28968FAD}" type="datetime'0,''''''''''''7''''''''''''''''''''''''''''''''''%'''''">
              <a:rPr lang="es-E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0,7%</a:t>
            </a:fld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5" name="Rectángulo 104"/>
          <p:cNvSpPr/>
          <p:nvPr>
            <p:custDataLst>
              <p:tags r:id="rId25"/>
            </p:custDataLst>
          </p:nvPr>
        </p:nvSpPr>
        <p:spPr bwMode="gray">
          <a:xfrm>
            <a:off x="10613509" y="2227736"/>
            <a:ext cx="390525" cy="1651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225" tIns="0" rIns="22225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31753CA0-3B7C-452E-B0A6-A2A0CB8CE5BB}" type="datetime'''''''''''''''''''''''''1'''',''''''''''''''6''%'">
              <a:rPr lang="es-E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1,6%</a:t>
            </a:fld>
            <a:endParaRPr lang="es-E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7" name="20 Rectángulo">
            <a:extLst>
              <a:ext uri="{FF2B5EF4-FFF2-40B4-BE49-F238E27FC236}">
                <a16:creationId xmlns:a16="http://schemas.microsoft.com/office/drawing/2014/main" xmlns="" id="{D34E7CB2-A096-4EA0-8D92-A692AD246E08}"/>
              </a:ext>
            </a:extLst>
          </p:cNvPr>
          <p:cNvSpPr/>
          <p:nvPr/>
        </p:nvSpPr>
        <p:spPr>
          <a:xfrm>
            <a:off x="10427760" y="1763815"/>
            <a:ext cx="1152549" cy="210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lvl="1" algn="ctr">
              <a:buClr>
                <a:srgbClr val="820024"/>
              </a:buClr>
            </a:pPr>
            <a:r>
              <a:rPr lang="es-ES" sz="1400" b="1" dirty="0"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AÑO 2018</a:t>
            </a:r>
          </a:p>
        </p:txBody>
      </p:sp>
      <p:sp>
        <p:nvSpPr>
          <p:cNvPr id="50193" name="Cheurón 50192"/>
          <p:cNvSpPr/>
          <p:nvPr/>
        </p:nvSpPr>
        <p:spPr>
          <a:xfrm>
            <a:off x="8428163" y="3001093"/>
            <a:ext cx="603251" cy="864096"/>
          </a:xfrm>
          <a:prstGeom prst="chevron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2" name="Título 1">
            <a:extLst>
              <a:ext uri="{FF2B5EF4-FFF2-40B4-BE49-F238E27FC236}">
                <a16:creationId xmlns:a16="http://schemas.microsoft.com/office/drawing/2014/main" xmlns="" id="{BFE553E8-05E0-4EDC-B178-9E461A4AA08A}"/>
              </a:ext>
            </a:extLst>
          </p:cNvPr>
          <p:cNvSpPr txBox="1">
            <a:spLocks/>
          </p:cNvSpPr>
          <p:nvPr/>
        </p:nvSpPr>
        <p:spPr bwMode="auto">
          <a:xfrm>
            <a:off x="1847528" y="630771"/>
            <a:ext cx="80645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000" b="1" i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6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ES_tradnl" kern="0" dirty="0">
                <a:latin typeface="Gill Sans MT" panose="020B0502020104020203" pitchFamily="34" charset="0"/>
              </a:rPr>
              <a:t>Resultados 2018</a:t>
            </a:r>
          </a:p>
          <a:p>
            <a:r>
              <a:rPr lang="es-ES_tradnl" sz="1800" b="0" kern="0" dirty="0">
                <a:solidFill>
                  <a:schemeClr val="accent2">
                    <a:lumMod val="75000"/>
                  </a:schemeClr>
                </a:solidFill>
                <a:latin typeface="Gill Sans MT" panose="020B0502020104020203" pitchFamily="34" charset="0"/>
              </a:rPr>
              <a:t>Exportación de mercancías: Exportaciones por países</a:t>
            </a:r>
            <a:endParaRPr lang="es-ES" sz="1800" b="0" kern="0" dirty="0">
              <a:solidFill>
                <a:schemeClr val="accent2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33" name="CuadroTexto 116"/>
          <p:cNvSpPr txBox="1"/>
          <p:nvPr/>
        </p:nvSpPr>
        <p:spPr>
          <a:xfrm>
            <a:off x="600945" y="1539788"/>
            <a:ext cx="4457069" cy="492442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/>
            <a:r>
              <a:rPr lang="es-ES" sz="1900" b="1" dirty="0"/>
              <a:t>51.768 empresas que exportan regularmente en 2018</a:t>
            </a:r>
            <a:r>
              <a:rPr lang="es-ES" sz="1900" dirty="0"/>
              <a:t>: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1700" dirty="0"/>
              <a:t>+10.000 empresas desde 2013.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s-ES" sz="1700" dirty="0"/>
              <a:t>7 años consecutivos de crecimiento</a:t>
            </a:r>
            <a:r>
              <a:rPr lang="es-ES" sz="1700" dirty="0" smtClean="0"/>
              <a:t>.</a:t>
            </a:r>
          </a:p>
          <a:p>
            <a:pPr lvl="1" algn="just"/>
            <a:endParaRPr lang="es-ES" sz="1700" dirty="0"/>
          </a:p>
          <a:p>
            <a:pPr algn="just"/>
            <a:endParaRPr lang="es-ES" sz="300" dirty="0"/>
          </a:p>
          <a:p>
            <a:pPr algn="just"/>
            <a:r>
              <a:rPr lang="es-ES" sz="1900" b="1" dirty="0"/>
              <a:t>Mayor diversificación geográfica y sectorial de las exportaciones </a:t>
            </a:r>
            <a:r>
              <a:rPr lang="es-ES" sz="1900" dirty="0">
                <a:latin typeface="Century" panose="02040604050505020304" pitchFamily="18" charset="0"/>
              </a:rPr>
              <a:t>→ </a:t>
            </a:r>
            <a:r>
              <a:rPr lang="es-ES" sz="1900" dirty="0"/>
              <a:t>34,3% exportaciones a mercados no comunitarios en </a:t>
            </a:r>
            <a:r>
              <a:rPr lang="es-ES" sz="1900" dirty="0" smtClean="0"/>
              <a:t>2018 </a:t>
            </a:r>
            <a:r>
              <a:rPr lang="es-ES" sz="1900" dirty="0"/>
              <a:t>(30,7% en 2008</a:t>
            </a:r>
            <a:r>
              <a:rPr lang="es-ES" sz="1900" dirty="0" smtClean="0"/>
              <a:t>).</a:t>
            </a:r>
          </a:p>
          <a:p>
            <a:pPr algn="just"/>
            <a:endParaRPr lang="es-ES" sz="1900" dirty="0"/>
          </a:p>
          <a:p>
            <a:pPr algn="just"/>
            <a:endParaRPr lang="es-ES" sz="300" dirty="0"/>
          </a:p>
          <a:p>
            <a:pPr algn="just"/>
            <a:r>
              <a:rPr lang="es-ES" sz="1900" dirty="0"/>
              <a:t>España = </a:t>
            </a:r>
            <a:r>
              <a:rPr lang="es-ES" sz="1900" b="1" dirty="0"/>
              <a:t>inversor mundial de referencia</a:t>
            </a:r>
            <a:r>
              <a:rPr lang="es-ES" sz="1900" dirty="0"/>
              <a:t> + destino atractivo para la atracción de inversión extranjera. </a:t>
            </a:r>
          </a:p>
          <a:p>
            <a:pPr algn="just"/>
            <a:endParaRPr lang="es-ES" sz="300" dirty="0"/>
          </a:p>
          <a:p>
            <a:pPr algn="just"/>
            <a:r>
              <a:rPr lang="es-ES" sz="1900" b="1" dirty="0"/>
              <a:t>IDE bruta en España </a:t>
            </a:r>
            <a:r>
              <a:rPr lang="es-ES" sz="1700" b="1" dirty="0"/>
              <a:t>en 2018</a:t>
            </a:r>
            <a:r>
              <a:rPr lang="es-ES" sz="1700" dirty="0"/>
              <a:t>:</a:t>
            </a:r>
          </a:p>
          <a:p>
            <a:pPr lvl="1" algn="just"/>
            <a:r>
              <a:rPr lang="es-ES" sz="1500" dirty="0"/>
              <a:t>+ 71,24% = record de inversión extranjera en España.</a:t>
            </a:r>
          </a:p>
          <a:p>
            <a:pPr lvl="1" algn="just"/>
            <a:r>
              <a:rPr lang="es-ES" sz="1500" dirty="0"/>
              <a:t>Se sitúa en los 47.000 M€.</a:t>
            </a:r>
          </a:p>
        </p:txBody>
      </p:sp>
      <p:sp>
        <p:nvSpPr>
          <p:cNvPr id="35" name="74 CuadroTexto"/>
          <p:cNvSpPr txBox="1"/>
          <p:nvPr/>
        </p:nvSpPr>
        <p:spPr>
          <a:xfrm>
            <a:off x="1847528" y="6525841"/>
            <a:ext cx="8820472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just"/>
            <a:r>
              <a:rPr lang="es-ES_tradnl" sz="1000" dirty="0">
                <a:latin typeface="Gill Sans MT" panose="020B0502020104020203" pitchFamily="34" charset="0"/>
              </a:rPr>
              <a:t>Fuente: </a:t>
            </a:r>
            <a:r>
              <a:rPr lang="es-ES" sz="1000" dirty="0">
                <a:latin typeface="Gill Sans MT" panose="020B0502020104020203" pitchFamily="34" charset="0"/>
              </a:rPr>
              <a:t>S.G. de Estudios y Evaluación de Instrumentos de Política Comercial de MINCOTUR (datos del Departamento de Aduanas e II.EE. de la Agencia Tributaria).</a:t>
            </a:r>
          </a:p>
        </p:txBody>
      </p:sp>
      <p:sp>
        <p:nvSpPr>
          <p:cNvPr id="37" name="Título 1"/>
          <p:cNvSpPr txBox="1">
            <a:spLocks/>
          </p:cNvSpPr>
          <p:nvPr/>
        </p:nvSpPr>
        <p:spPr>
          <a:xfrm>
            <a:off x="1589173" y="630771"/>
            <a:ext cx="8880389" cy="598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900" b="1" dirty="0" smtClean="0"/>
              <a:t>Análisis del contexto actual: diagnóstico de situación (2)</a:t>
            </a:r>
            <a:endParaRPr lang="es-ES" sz="2900" b="1" dirty="0"/>
          </a:p>
        </p:txBody>
      </p:sp>
    </p:spTree>
    <p:extLst>
      <p:ext uri="{BB962C8B-B14F-4D97-AF65-F5344CB8AC3E}">
        <p14:creationId xmlns:p14="http://schemas.microsoft.com/office/powerpoint/2010/main" val="741656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xfrm>
            <a:off x="502508" y="1573427"/>
            <a:ext cx="12360875" cy="4506097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Persisten una serie de </a:t>
            </a:r>
            <a:r>
              <a:rPr lang="es-ES" sz="2400" b="1" dirty="0" smtClean="0"/>
              <a:t>debilidades </a:t>
            </a:r>
            <a:r>
              <a:rPr lang="es-ES" sz="2400" dirty="0" smtClean="0"/>
              <a:t>que implican una serie de </a:t>
            </a:r>
            <a:r>
              <a:rPr lang="es-ES" sz="2400" b="1" dirty="0" smtClean="0"/>
              <a:t>retos</a:t>
            </a:r>
            <a:r>
              <a:rPr lang="es-ES" sz="2400" dirty="0" smtClean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sz="1800" b="1" dirty="0" smtClean="0"/>
              <a:t>Reducido número de empresas exportadoras</a:t>
            </a:r>
            <a:r>
              <a:rPr lang="es-ES" sz="18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sz="1800" b="1" dirty="0" smtClean="0"/>
              <a:t>Reducido tamaño medio empresas exportadoras </a:t>
            </a:r>
            <a:r>
              <a:rPr lang="es-ES" sz="1800" dirty="0" smtClean="0">
                <a:latin typeface="Century" panose="02040604050505020304" pitchFamily="18" charset="0"/>
              </a:rPr>
              <a:t>→ </a:t>
            </a:r>
            <a:r>
              <a:rPr lang="es-ES" sz="1800" dirty="0" smtClean="0"/>
              <a:t>97,6% de las empresas </a:t>
            </a:r>
            <a:r>
              <a:rPr lang="es-ES" sz="2800" dirty="0" smtClean="0"/>
              <a:t>exportadoras</a:t>
            </a:r>
            <a:r>
              <a:rPr lang="es-ES" sz="1800" dirty="0" smtClean="0"/>
              <a:t> son </a:t>
            </a:r>
            <a:r>
              <a:rPr lang="es-ES" sz="1800" dirty="0" err="1" smtClean="0"/>
              <a:t>PYMEs</a:t>
            </a:r>
            <a:r>
              <a:rPr lang="es-ES" sz="18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sz="1800" b="1" dirty="0" smtClean="0"/>
              <a:t>Reducido valor añadido de </a:t>
            </a:r>
            <a:r>
              <a:rPr lang="es-ES" sz="1800" dirty="0" smtClean="0"/>
              <a:t>nuestras exportaciones.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sz="1800" dirty="0" smtClean="0"/>
              <a:t>Todavía </a:t>
            </a:r>
            <a:r>
              <a:rPr lang="es-ES" sz="1800" b="1" dirty="0" smtClean="0"/>
              <a:t>insuficiente diversificación</a:t>
            </a:r>
            <a:r>
              <a:rPr lang="es-ES" sz="1800" dirty="0" smtClean="0"/>
              <a:t>.</a:t>
            </a:r>
          </a:p>
          <a:p>
            <a:endParaRPr lang="es-ES" sz="400" dirty="0" smtClean="0"/>
          </a:p>
          <a:p>
            <a:r>
              <a:rPr lang="es-ES" sz="2400" dirty="0" smtClean="0"/>
              <a:t>Además, existen </a:t>
            </a:r>
            <a:r>
              <a:rPr lang="es-ES" sz="2400" b="1" dirty="0" smtClean="0"/>
              <a:t>amenazas y riesgos derivados de cuestiones exógenas</a:t>
            </a:r>
            <a:r>
              <a:rPr lang="es-ES" sz="2400" dirty="0" smtClean="0"/>
              <a:t>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sz="1800" b="1" dirty="0" smtClean="0"/>
              <a:t>Aumento de las medidas proteccionistas </a:t>
            </a:r>
            <a:r>
              <a:rPr lang="es-ES" sz="1800" dirty="0" smtClean="0"/>
              <a:t>a nivel mundial.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sz="1800" b="1" dirty="0" err="1" smtClean="0"/>
              <a:t>Brexit</a:t>
            </a:r>
            <a:r>
              <a:rPr lang="es-ES" sz="18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s-ES" sz="1800" dirty="0" smtClean="0"/>
              <a:t>Evolución de los </a:t>
            </a:r>
            <a:r>
              <a:rPr lang="es-ES" sz="1800" b="1" dirty="0" smtClean="0"/>
              <a:t>precios del petróleo</a:t>
            </a:r>
            <a:r>
              <a:rPr lang="es-ES" sz="2800" dirty="0" smtClean="0"/>
              <a:t>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s-ES" dirty="0" smtClean="0"/>
          </a:p>
          <a:p>
            <a:endParaRPr lang="es-ES" sz="300" b="1" dirty="0" smtClean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04431" y="740940"/>
            <a:ext cx="8880389" cy="598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900" b="1" dirty="0" smtClean="0"/>
              <a:t>Análisis del contexto actual: retos y amenazas exógenas</a:t>
            </a:r>
            <a:endParaRPr lang="es-ES" sz="2900" b="1" dirty="0"/>
          </a:p>
        </p:txBody>
      </p:sp>
    </p:spTree>
    <p:extLst>
      <p:ext uri="{BB962C8B-B14F-4D97-AF65-F5344CB8AC3E}">
        <p14:creationId xmlns:p14="http://schemas.microsoft.com/office/powerpoint/2010/main" val="2436030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70C0">
                <a:alpha val="1000"/>
              </a:srgb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9156" y="663718"/>
            <a:ext cx="10552670" cy="901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3200" b="1" dirty="0" smtClean="0"/>
              <a:t>Antecedentes: la Estrategia de Internacionalización de la Economía Española 2017-2027</a:t>
            </a:r>
            <a:endParaRPr lang="es-ES" sz="32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9322" y="1746422"/>
            <a:ext cx="11787168" cy="45225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b="1" dirty="0"/>
              <a:t>Consolidación de un nuevo modelo de crecimiento de la economía española: </a:t>
            </a:r>
            <a:r>
              <a:rPr lang="es-ES" dirty="0"/>
              <a:t>asegurar </a:t>
            </a:r>
            <a:r>
              <a:rPr lang="es-ES" dirty="0" smtClean="0"/>
              <a:t>una contribución </a:t>
            </a:r>
            <a:r>
              <a:rPr lang="es-ES" dirty="0"/>
              <a:t>positiva del sector exterior al crecimiento </a:t>
            </a:r>
            <a:r>
              <a:rPr lang="es-ES" dirty="0" smtClean="0"/>
              <a:t>(no coyuntural</a:t>
            </a:r>
            <a:r>
              <a:rPr lang="es-ES" dirty="0"/>
              <a:t>, </a:t>
            </a:r>
            <a:r>
              <a:rPr lang="es-ES" dirty="0" smtClean="0"/>
              <a:t>si </a:t>
            </a:r>
            <a:r>
              <a:rPr lang="es-ES" dirty="0"/>
              <a:t>estructural y con </a:t>
            </a:r>
            <a:r>
              <a:rPr lang="es-ES" dirty="0" smtClean="0"/>
              <a:t>impacto en creación </a:t>
            </a:r>
            <a:r>
              <a:rPr lang="es-ES" dirty="0"/>
              <a:t>de </a:t>
            </a:r>
            <a:r>
              <a:rPr lang="es-ES" dirty="0" smtClean="0"/>
              <a:t>empleo).</a:t>
            </a:r>
          </a:p>
          <a:p>
            <a:pPr algn="just"/>
            <a:endParaRPr lang="es-ES" sz="300" dirty="0" smtClean="0"/>
          </a:p>
          <a:p>
            <a:pPr algn="just"/>
            <a:r>
              <a:rPr lang="es-ES" b="1" dirty="0" smtClean="0"/>
              <a:t>Necesidad </a:t>
            </a:r>
            <a:r>
              <a:rPr lang="es-ES" b="1" dirty="0"/>
              <a:t>de contar con una estrategia a medio-largo plazo </a:t>
            </a:r>
            <a:r>
              <a:rPr lang="es-ES" b="1" dirty="0" smtClean="0"/>
              <a:t>basada </a:t>
            </a:r>
            <a:r>
              <a:rPr lang="es-ES" b="1" dirty="0"/>
              <a:t>en un análisis previo de las fortalezas y debilidades del sector exterior español</a:t>
            </a:r>
            <a:r>
              <a:rPr lang="es-ES" b="1" dirty="0" smtClean="0"/>
              <a:t>.</a:t>
            </a:r>
          </a:p>
          <a:p>
            <a:pPr algn="just"/>
            <a:endParaRPr lang="es-ES" sz="300" b="1" dirty="0"/>
          </a:p>
          <a:p>
            <a:pPr algn="just"/>
            <a:r>
              <a:rPr lang="es-ES" b="1" dirty="0" smtClean="0"/>
              <a:t>Acción </a:t>
            </a:r>
            <a:r>
              <a:rPr lang="es-ES" b="1" dirty="0"/>
              <a:t>del Gobierno en materia de fomento de la internacionalización</a:t>
            </a:r>
            <a:r>
              <a:rPr lang="es-ES" dirty="0" smtClean="0"/>
              <a:t>: cohesionar acciones de </a:t>
            </a:r>
            <a:r>
              <a:rPr lang="es-ES" dirty="0"/>
              <a:t>internacionalización de </a:t>
            </a:r>
            <a:r>
              <a:rPr lang="es-ES" dirty="0" smtClean="0"/>
              <a:t>Ministerios</a:t>
            </a:r>
            <a:r>
              <a:rPr lang="es-ES" dirty="0"/>
              <a:t>, </a:t>
            </a:r>
            <a:r>
              <a:rPr lang="es-ES" dirty="0" smtClean="0"/>
              <a:t>CC.AA. y otros actores públicos relevantes, según orientaciones del </a:t>
            </a:r>
            <a:r>
              <a:rPr lang="es-ES" dirty="0"/>
              <a:t>sector privado</a:t>
            </a:r>
            <a:r>
              <a:rPr lang="es-ES" dirty="0" smtClean="0"/>
              <a:t>.</a:t>
            </a:r>
          </a:p>
          <a:p>
            <a:pPr algn="just"/>
            <a:endParaRPr lang="es-ES" sz="300" dirty="0" smtClean="0"/>
          </a:p>
          <a:p>
            <a:pPr algn="just"/>
            <a:r>
              <a:rPr lang="es-ES" b="1" dirty="0" smtClean="0"/>
              <a:t>Desarrollo mediante planes bienales: </a:t>
            </a:r>
            <a:r>
              <a:rPr lang="es-ES" dirty="0"/>
              <a:t>buscan </a:t>
            </a:r>
            <a:r>
              <a:rPr lang="es-ES" dirty="0" smtClean="0"/>
              <a:t>adaptarse </a:t>
            </a:r>
            <a:r>
              <a:rPr lang="es-ES" dirty="0"/>
              <a:t>a las circunstancias cambiantes que condicionan la situación de nuestro sector </a:t>
            </a:r>
            <a:r>
              <a:rPr lang="es-ES" dirty="0" smtClean="0"/>
              <a:t>exterior.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5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94" y="454058"/>
            <a:ext cx="8715633" cy="8089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ES" sz="3100" b="1" dirty="0"/>
              <a:t>L</a:t>
            </a:r>
            <a:r>
              <a:rPr lang="es-ES" sz="3100" b="1" dirty="0" smtClean="0"/>
              <a:t>a Estrategia de Internacionalización de la Economía Española 2017-2027: elementos principales</a:t>
            </a:r>
            <a:endParaRPr lang="es-ES" sz="3100" b="1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2"/>
          </p:nvPr>
        </p:nvSpPr>
        <p:spPr>
          <a:xfrm>
            <a:off x="0" y="1262988"/>
            <a:ext cx="7865706" cy="369869"/>
          </a:xfrm>
        </p:spPr>
        <p:txBody>
          <a:bodyPr/>
          <a:lstStyle/>
          <a:p>
            <a:pPr marL="0" indent="0" algn="ctr">
              <a:buNone/>
            </a:pPr>
            <a:r>
              <a:rPr lang="es-ES" sz="2000" b="1" dirty="0" smtClean="0"/>
              <a:t>Ejes de la Estrategia 2017-27</a:t>
            </a:r>
            <a:endParaRPr lang="es-E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" b="1" dirty="0"/>
          </a:p>
        </p:txBody>
      </p:sp>
      <p:sp>
        <p:nvSpPr>
          <p:cNvPr id="16" name="Marcador de contenido 15"/>
          <p:cNvSpPr>
            <a:spLocks noGrp="1"/>
          </p:cNvSpPr>
          <p:nvPr>
            <p:ph sz="quarter" idx="4"/>
          </p:nvPr>
        </p:nvSpPr>
        <p:spPr>
          <a:xfrm>
            <a:off x="7758108" y="1483472"/>
            <a:ext cx="4264091" cy="53710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100" b="1" dirty="0" smtClean="0"/>
              <a:t>Planes de Acción bienales</a:t>
            </a:r>
            <a:r>
              <a:rPr lang="es-ES" sz="2100" dirty="0" smtClean="0"/>
              <a:t>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1800" dirty="0" smtClean="0">
                <a:latin typeface="+mj-lt"/>
              </a:rPr>
              <a:t>Basados en </a:t>
            </a:r>
            <a:r>
              <a:rPr lang="es-ES" sz="1800" b="1" dirty="0" smtClean="0">
                <a:latin typeface="+mj-lt"/>
              </a:rPr>
              <a:t>principios de coherencia y coordinación </a:t>
            </a:r>
            <a:r>
              <a:rPr lang="es-ES" sz="1800" dirty="0" smtClean="0">
                <a:latin typeface="+mj-lt"/>
              </a:rPr>
              <a:t>en la actuación del Estado y de </a:t>
            </a:r>
            <a:r>
              <a:rPr lang="es-ES" sz="1800" b="1" dirty="0" smtClean="0">
                <a:latin typeface="+mj-lt"/>
              </a:rPr>
              <a:t>complementariedad </a:t>
            </a:r>
            <a:r>
              <a:rPr lang="es-ES" sz="1800" dirty="0" smtClean="0">
                <a:latin typeface="+mj-lt"/>
              </a:rPr>
              <a:t>con el sector privado.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800" dirty="0" smtClean="0"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1800" b="1" dirty="0" smtClean="0">
                <a:latin typeface="+mj-lt"/>
              </a:rPr>
              <a:t>Participación de todos los organismos de apoyo a la internacionalización</a:t>
            </a:r>
            <a:r>
              <a:rPr lang="es-ES" sz="1800" dirty="0" smtClean="0">
                <a:latin typeface="+mj-lt"/>
              </a:rPr>
              <a:t>: ICEX, CESCE, COFIDES e ICO, así como todos los ministerios que contribuyen con sus políticas a la internacionalización (GII).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800" dirty="0" smtClean="0"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1800" b="1" dirty="0" smtClean="0">
                <a:latin typeface="+mj-lt"/>
              </a:rPr>
              <a:t>Consulta a las CC.AA. y sector privado</a:t>
            </a:r>
            <a:r>
              <a:rPr lang="es-ES" sz="1800" dirty="0" smtClean="0">
                <a:latin typeface="+mj-lt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800" dirty="0" smtClean="0"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1800" b="1" dirty="0" smtClean="0">
                <a:latin typeface="+mj-lt"/>
              </a:rPr>
              <a:t>Planes previos</a:t>
            </a:r>
            <a:r>
              <a:rPr lang="es-ES" sz="1800" dirty="0" smtClean="0">
                <a:latin typeface="+mj-lt"/>
              </a:rPr>
              <a:t>: 2014-2015; 2017-2018.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s-ES" sz="1800" dirty="0" smtClean="0">
              <a:latin typeface="+mj-lt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s-ES" sz="1800" b="1" dirty="0" smtClean="0">
                <a:latin typeface="+mj-lt"/>
              </a:rPr>
              <a:t>Plan vigente</a:t>
            </a:r>
            <a:r>
              <a:rPr lang="es-ES" sz="1800" dirty="0" smtClean="0">
                <a:latin typeface="+mj-lt"/>
              </a:rPr>
              <a:t>: 2019-2020.</a:t>
            </a:r>
          </a:p>
          <a:p>
            <a:pPr algn="just"/>
            <a:endParaRPr lang="es-ES" sz="300" b="1" dirty="0" smtClean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483101066"/>
              </p:ext>
            </p:extLst>
          </p:nvPr>
        </p:nvGraphicFramePr>
        <p:xfrm>
          <a:off x="0" y="1399592"/>
          <a:ext cx="8088740" cy="5589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9888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92775"/>
              </p:ext>
            </p:extLst>
          </p:nvPr>
        </p:nvGraphicFramePr>
        <p:xfrm>
          <a:off x="354222" y="1552575"/>
          <a:ext cx="9742657" cy="3937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3270929059"/>
              </p:ext>
            </p:extLst>
          </p:nvPr>
        </p:nvGraphicFramePr>
        <p:xfrm>
          <a:off x="10602102" y="3367681"/>
          <a:ext cx="1556951" cy="18377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5" name="Flecha derecha 14"/>
          <p:cNvSpPr/>
          <p:nvPr/>
        </p:nvSpPr>
        <p:spPr>
          <a:xfrm>
            <a:off x="10096879" y="4628111"/>
            <a:ext cx="439312" cy="321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6" name="Flecha derecha 15"/>
          <p:cNvSpPr/>
          <p:nvPr/>
        </p:nvSpPr>
        <p:spPr>
          <a:xfrm>
            <a:off x="10096879" y="3692740"/>
            <a:ext cx="439312" cy="3212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sp>
        <p:nvSpPr>
          <p:cNvPr id="18" name="Rectángulo 17"/>
          <p:cNvSpPr/>
          <p:nvPr/>
        </p:nvSpPr>
        <p:spPr>
          <a:xfrm>
            <a:off x="10569154" y="3312036"/>
            <a:ext cx="1622845" cy="1976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Conector angular 28"/>
          <p:cNvCxnSpPr/>
          <p:nvPr/>
        </p:nvCxnSpPr>
        <p:spPr>
          <a:xfrm rot="10800000" flipV="1">
            <a:off x="9638949" y="5490093"/>
            <a:ext cx="2042305" cy="512818"/>
          </a:xfrm>
          <a:prstGeom prst="bentConnector3">
            <a:avLst>
              <a:gd name="adj1" fmla="val -17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1346551404"/>
              </p:ext>
            </p:extLst>
          </p:nvPr>
        </p:nvGraphicFramePr>
        <p:xfrm>
          <a:off x="3610506" y="5404924"/>
          <a:ext cx="5921350" cy="119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256001" y="3437879"/>
            <a:ext cx="4060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lvl="0" indent="-93663">
              <a:buFont typeface="Arial" panose="020B0604020202020204" pitchFamily="34" charset="0"/>
              <a:buChar char="•"/>
            </a:pPr>
            <a:r>
              <a:rPr lang="es-ES" sz="1600" b="1" dirty="0"/>
              <a:t>Incrementar valor añadido exportaciones </a:t>
            </a:r>
            <a:r>
              <a:rPr lang="es-ES" sz="1600" b="1" dirty="0" smtClean="0"/>
              <a:t>+ </a:t>
            </a:r>
            <a:r>
              <a:rPr lang="es-ES" sz="1600" b="1" dirty="0"/>
              <a:t>inserción en las CGV</a:t>
            </a:r>
          </a:p>
          <a:p>
            <a:pPr marL="93663" lvl="0" indent="-93663">
              <a:buFont typeface="Arial" panose="020B0604020202020204" pitchFamily="34" charset="0"/>
              <a:buChar char="•"/>
            </a:pPr>
            <a:r>
              <a:rPr lang="es-ES" sz="1600" b="1" dirty="0"/>
              <a:t>Atracción de inversión directa extranjera</a:t>
            </a: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507526" y="608735"/>
            <a:ext cx="9028666" cy="8785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900" b="1" dirty="0" smtClean="0"/>
              <a:t>Plan de Acción para la Internacionalización 2019-2020: estructura</a:t>
            </a:r>
            <a:endParaRPr lang="es-ES" sz="2900" b="1" dirty="0"/>
          </a:p>
        </p:txBody>
      </p:sp>
    </p:spTree>
    <p:extLst>
      <p:ext uri="{BB962C8B-B14F-4D97-AF65-F5344CB8AC3E}">
        <p14:creationId xmlns:p14="http://schemas.microsoft.com/office/powerpoint/2010/main" val="1758211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2551" y="1680519"/>
            <a:ext cx="5981680" cy="4720262"/>
          </a:xfrm>
        </p:spPr>
        <p:txBody>
          <a:bodyPr>
            <a:normAutofit fontScale="92500" lnSpcReduction="20000"/>
          </a:bodyPr>
          <a:lstStyle/>
          <a:p>
            <a:pPr lvl="0" algn="just">
              <a:buClr>
                <a:srgbClr val="A53010"/>
              </a:buClr>
            </a:pPr>
            <a:r>
              <a:rPr lang="es-E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Promover una política comercial progresista e inclusiva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→ de acuerdo con los Objetivos de Desarrollo Sostenible de la Agenda 2030 y el Acuerdo de París de lucha contra el cambio climático. </a:t>
            </a:r>
          </a:p>
          <a:p>
            <a:pPr lvl="0" algn="just">
              <a:buClr>
                <a:srgbClr val="A53010"/>
              </a:buClr>
            </a:pPr>
            <a:r>
              <a:rPr lang="es-E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Difusión de las ventajas y oportunidades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derivadas de los acuerdos comerciales firmados por la UE.</a:t>
            </a:r>
          </a:p>
          <a:p>
            <a:pPr lvl="0" algn="just">
              <a:buClr>
                <a:srgbClr val="A53010"/>
              </a:buClr>
            </a:pPr>
            <a:r>
              <a:rPr lang="es-E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Atracción de inversiones estratégicas en países y sectores prioritarios.</a:t>
            </a:r>
          </a:p>
          <a:p>
            <a:pPr lvl="0" algn="just">
              <a:buClr>
                <a:srgbClr val="A53010"/>
              </a:buClr>
            </a:pPr>
            <a:endParaRPr lang="es-ES" sz="3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</a:pPr>
            <a:r>
              <a:rPr lang="es-E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Fomentar e incentivar la participación de mujeres 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en los programas establecidos por el gobierno para apoyar la internacionalización.</a:t>
            </a:r>
          </a:p>
          <a:p>
            <a:pPr algn="just"/>
            <a:endParaRPr lang="es-ES" sz="1600" dirty="0" smtClean="0"/>
          </a:p>
          <a:p>
            <a:pPr algn="just"/>
            <a:endParaRPr lang="es-ES" sz="2000" b="1" dirty="0"/>
          </a:p>
          <a:p>
            <a:pPr algn="just"/>
            <a:endParaRPr lang="es-ES" sz="2000" b="1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761573195"/>
              </p:ext>
            </p:extLst>
          </p:nvPr>
        </p:nvGraphicFramePr>
        <p:xfrm>
          <a:off x="6285470" y="1837038"/>
          <a:ext cx="2496683" cy="368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6779" y="1453924"/>
            <a:ext cx="3402447" cy="10953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6777" y="3090748"/>
            <a:ext cx="3402447" cy="109866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26778" y="4737574"/>
            <a:ext cx="3402447" cy="1495793"/>
          </a:xfrm>
          <a:prstGeom prst="rect">
            <a:avLst/>
          </a:prstGeom>
        </p:spPr>
      </p:pic>
      <p:sp>
        <p:nvSpPr>
          <p:cNvPr id="5" name="AutoShape 2" descr="Resultado de imagen de ods logo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58379" y="608735"/>
            <a:ext cx="9028666" cy="8451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900" b="1" dirty="0" smtClean="0"/>
              <a:t>Plan de Acción para la Internacionalización 2019-2020: principales medidas (1)</a:t>
            </a:r>
            <a:endParaRPr lang="es-ES" sz="2900" b="1" dirty="0"/>
          </a:p>
        </p:txBody>
      </p:sp>
    </p:spTree>
    <p:extLst>
      <p:ext uri="{BB962C8B-B14F-4D97-AF65-F5344CB8AC3E}">
        <p14:creationId xmlns:p14="http://schemas.microsoft.com/office/powerpoint/2010/main" val="2398389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2551" y="1680519"/>
            <a:ext cx="5981680" cy="4720262"/>
          </a:xfrm>
        </p:spPr>
        <p:txBody>
          <a:bodyPr>
            <a:normAutofit fontScale="85000" lnSpcReduction="20000"/>
          </a:bodyPr>
          <a:lstStyle/>
          <a:p>
            <a:pPr lvl="0" algn="just">
              <a:buClr>
                <a:srgbClr val="A53010"/>
              </a:buClr>
            </a:pPr>
            <a:r>
              <a:rPr lang="es-E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ICEX España Exportación e Inversiones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</a:rPr>
              <a:t> prestará servicios de promoción e información integrales, personalizados y de alto valor añadido. </a:t>
            </a:r>
            <a:endParaRPr lang="es-ES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 algn="just">
              <a:buClr>
                <a:srgbClr val="A53010"/>
              </a:buClr>
            </a:pPr>
            <a:endParaRPr lang="es-ES" sz="300" b="1" dirty="0" smtClean="0"/>
          </a:p>
          <a:p>
            <a:pPr algn="just"/>
            <a:r>
              <a:rPr lang="es-ES" b="1" dirty="0" smtClean="0"/>
              <a:t>Modernización instrumentos </a:t>
            </a:r>
            <a:r>
              <a:rPr lang="es-ES" b="1" dirty="0"/>
              <a:t>de apoyo financiero </a:t>
            </a:r>
            <a:r>
              <a:rPr lang="es-ES" b="1" dirty="0" smtClean="0"/>
              <a:t>a </a:t>
            </a:r>
            <a:r>
              <a:rPr lang="es-ES" b="1" dirty="0"/>
              <a:t>la internacionalización de las empresas </a:t>
            </a:r>
            <a:r>
              <a:rPr lang="es-ES" dirty="0"/>
              <a:t>(FIEM, CESCE, ICO, </a:t>
            </a:r>
            <a:r>
              <a:rPr lang="es-ES" dirty="0" smtClean="0"/>
              <a:t>FIEX </a:t>
            </a:r>
            <a:r>
              <a:rPr lang="es-ES" dirty="0"/>
              <a:t>y </a:t>
            </a:r>
            <a:r>
              <a:rPr lang="es-ES" dirty="0" smtClean="0"/>
              <a:t>FONPYME).</a:t>
            </a:r>
          </a:p>
          <a:p>
            <a:pPr algn="just"/>
            <a:endParaRPr lang="es-ES" sz="300" dirty="0"/>
          </a:p>
          <a:p>
            <a:pPr algn="just"/>
            <a:r>
              <a:rPr lang="es-ES" b="1" dirty="0" smtClean="0"/>
              <a:t>Incrementar </a:t>
            </a:r>
            <a:r>
              <a:rPr lang="es-ES" b="1" dirty="0"/>
              <a:t>el valor añadido de nuestras exportaciones </a:t>
            </a:r>
            <a:r>
              <a:rPr lang="es-ES" dirty="0" smtClean="0"/>
              <a:t>→ medidas </a:t>
            </a:r>
            <a:r>
              <a:rPr lang="es-ES" dirty="0"/>
              <a:t>a favor de la innovación, la marca y la </a:t>
            </a:r>
            <a:r>
              <a:rPr lang="es-ES" dirty="0" smtClean="0"/>
              <a:t>digitalización y el </a:t>
            </a:r>
            <a:r>
              <a:rPr lang="es-ES" dirty="0"/>
              <a:t>desarrollo del capital humano</a:t>
            </a:r>
            <a:r>
              <a:rPr lang="es-ES" dirty="0" smtClean="0"/>
              <a:t>.</a:t>
            </a:r>
          </a:p>
          <a:p>
            <a:pPr algn="just"/>
            <a:endParaRPr lang="es-ES" sz="300" dirty="0" smtClean="0"/>
          </a:p>
          <a:p>
            <a:pPr lvl="0" algn="just">
              <a:buClr>
                <a:srgbClr val="A53010"/>
              </a:buClr>
            </a:pPr>
            <a:r>
              <a:rPr lang="es-ES" b="1" dirty="0"/>
              <a:t>Incorporar la sostenibilidad en todas las actuaciones e instrumentos.</a:t>
            </a:r>
          </a:p>
          <a:p>
            <a:pPr algn="just"/>
            <a:endParaRPr lang="es-ES" sz="1600" dirty="0" smtClean="0"/>
          </a:p>
          <a:p>
            <a:pPr algn="just"/>
            <a:endParaRPr lang="es-ES" sz="2000" b="1" dirty="0"/>
          </a:p>
          <a:p>
            <a:pPr algn="just"/>
            <a:endParaRPr lang="es-ES" sz="2000" b="1" dirty="0" smtClean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451642015"/>
              </p:ext>
            </p:extLst>
          </p:nvPr>
        </p:nvGraphicFramePr>
        <p:xfrm>
          <a:off x="5999583" y="587829"/>
          <a:ext cx="3107094" cy="6615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Imagen 1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6779" y="1453924"/>
            <a:ext cx="3402447" cy="109534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26777" y="3090748"/>
            <a:ext cx="3402447" cy="109866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26778" y="4737574"/>
            <a:ext cx="3402447" cy="1495793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758379" y="608735"/>
            <a:ext cx="9028666" cy="84518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900" b="1" dirty="0" smtClean="0"/>
              <a:t>Plan de Acción para la Internacionalización 2019-2020: principales medidas (2)</a:t>
            </a:r>
            <a:endParaRPr lang="es-ES" sz="2900" b="1" dirty="0"/>
          </a:p>
        </p:txBody>
      </p:sp>
    </p:spTree>
    <p:extLst>
      <p:ext uri="{BB962C8B-B14F-4D97-AF65-F5344CB8AC3E}">
        <p14:creationId xmlns:p14="http://schemas.microsoft.com/office/powerpoint/2010/main" val="2395487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ciFrDBRbiUPURqSxRxx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bPMuxKgQWWCTwhu8..HA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LrGcBbT1SVTWs1R8huO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25BjPjPQn6doP6H7Id59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tjNMso2R1a3no58Pbc1D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Gn8fCECRJGvdtoQ5JCMd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oRNtIwQtG7o90fjQt.N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_uuTThRkumG2KOlFUCu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VDsADbR5edAkw92pPM3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TdrIUGeRA.kc51SAi_S3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O7g7YHS8ygAzvhTMv_EQ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INC5ImBROOCCfPk0S2SD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6bbaWZZRdmfmHjxj45S_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WtH0rxKTESQw4fVuu9OR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_aSJ.35SkelFhxrEY61A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O2_pH6QYKG2gqx0t41Q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TkY4d21QH.6FbdkiQHY7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RccxA.WTKqxo7a2lO8XB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Vo0N2VFTw.H6pl16tKHI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.2xBo_Q8i54cde9Qt3U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U_XyBJiQsmUccVEZ56.u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cuB3ZfrRrmmGujWdIF68w"/>
</p:tagLst>
</file>

<file path=ppt/theme/theme1.xml><?xml version="1.0" encoding="utf-8"?>
<a:theme xmlns:a="http://schemas.openxmlformats.org/drawingml/2006/main" name="presentacion generic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cion generica" id="{C7C16BB5-EE0D-4A2A-999C-705AEC84AB85}" vid="{86982453-9E2E-46E3-B501-E3B61D218BF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1268</Words>
  <Application>Microsoft Office PowerPoint</Application>
  <PresentationFormat>Personalizado</PresentationFormat>
  <Paragraphs>154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presentacion generica</vt:lpstr>
      <vt:lpstr>Diapositiva de think-cell</vt:lpstr>
      <vt:lpstr>El Plan de Acción para la Internacionalización de la Economía Española 2019-2020</vt:lpstr>
      <vt:lpstr>Análisis del contexto actual: diagnóstico de situación (1)</vt:lpstr>
      <vt:lpstr>Presentación de PowerPoint</vt:lpstr>
      <vt:lpstr>Presentación de PowerPoint</vt:lpstr>
      <vt:lpstr>Antecedentes: la Estrategia de Internacionalización de la Economía Española 2017-2027</vt:lpstr>
      <vt:lpstr>La Estrategia de Internacionalización de la Economía Española 2017-2027: elementos principales</vt:lpstr>
      <vt:lpstr>Presentación de PowerPoint</vt:lpstr>
      <vt:lpstr>Presentación de PowerPoint</vt:lpstr>
      <vt:lpstr>Presentación de PowerPoint</vt:lpstr>
      <vt:lpstr>Diversificación de mercados:  PASE (Países con Actuación Sectorial Estratégica) </vt:lpstr>
      <vt:lpstr>Conclusión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Plan de Acción para la Internacionalización de la Economía Española 2019-2020</dc:title>
  <dc:creator>Bonet Gutierrez, Antonio</dc:creator>
  <cp:lastModifiedBy>MASTER</cp:lastModifiedBy>
  <cp:revision>102</cp:revision>
  <cp:lastPrinted>2019-09-16T07:41:35Z</cp:lastPrinted>
  <dcterms:created xsi:type="dcterms:W3CDTF">2019-04-22T11:47:36Z</dcterms:created>
  <dcterms:modified xsi:type="dcterms:W3CDTF">2019-10-04T13:23:41Z</dcterms:modified>
</cp:coreProperties>
</file>